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73" r:id="rId3"/>
    <p:sldId id="274" r:id="rId4"/>
    <p:sldId id="275" r:id="rId5"/>
    <p:sldId id="276" r:id="rId6"/>
    <p:sldId id="277" r:id="rId7"/>
    <p:sldId id="278" r:id="rId8"/>
    <p:sldId id="291" r:id="rId9"/>
    <p:sldId id="279" r:id="rId10"/>
    <p:sldId id="280" r:id="rId11"/>
    <p:sldId id="295" r:id="rId12"/>
    <p:sldId id="281" r:id="rId13"/>
    <p:sldId id="282" r:id="rId14"/>
    <p:sldId id="283" r:id="rId15"/>
    <p:sldId id="289" r:id="rId16"/>
    <p:sldId id="285" r:id="rId17"/>
    <p:sldId id="286" r:id="rId18"/>
    <p:sldId id="292" r:id="rId19"/>
    <p:sldId id="294" r:id="rId20"/>
    <p:sldId id="293"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998" y="-6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3FDB30E-DD3A-465F-A4A2-F124282D804F}" type="datetimeFigureOut">
              <a:rPr lang="es-PR" smtClean="0"/>
              <a:t>16/09/2014</a:t>
            </a:fld>
            <a:endParaRPr lang="es-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E7B8B2F-E5E7-4CB1-B4E7-1DCE3396EA8B}" type="slidenum">
              <a:rPr lang="es-PR" smtClean="0"/>
              <a:t>‹#›</a:t>
            </a:fld>
            <a:endParaRPr lang="es-PR"/>
          </a:p>
        </p:txBody>
      </p:sp>
    </p:spTree>
    <p:extLst>
      <p:ext uri="{BB962C8B-B14F-4D97-AF65-F5344CB8AC3E}">
        <p14:creationId xmlns:p14="http://schemas.microsoft.com/office/powerpoint/2010/main" val="2814304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2CB198-2EF7-4275-AE22-821FC298ACDD}"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AFFE2-FE56-4DBC-AC7C-B16A7BDCE0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CB198-2EF7-4275-AE22-821FC298ACDD}"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AFFE2-FE56-4DBC-AC7C-B16A7BDCE0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CB198-2EF7-4275-AE22-821FC298ACDD}"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AFFE2-FE56-4DBC-AC7C-B16A7BDCE0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CB198-2EF7-4275-AE22-821FC298ACDD}"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AFFE2-FE56-4DBC-AC7C-B16A7BDCE0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2CB198-2EF7-4275-AE22-821FC298ACDD}"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AFFE2-FE56-4DBC-AC7C-B16A7BDCE0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2CB198-2EF7-4275-AE22-821FC298ACDD}"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AFFE2-FE56-4DBC-AC7C-B16A7BDCE0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2CB198-2EF7-4275-AE22-821FC298ACDD}" type="datetimeFigureOut">
              <a:rPr lang="en-US" smtClean="0"/>
              <a:pPr/>
              <a:t>9/16/2014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AFFE2-FE56-4DBC-AC7C-B16A7BDCE0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2CB198-2EF7-4275-AE22-821FC298ACDD}" type="datetimeFigureOut">
              <a:rPr lang="en-US" smtClean="0"/>
              <a:pPr/>
              <a:t>9/16/2014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AFFE2-FE56-4DBC-AC7C-B16A7BDCE0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CB198-2EF7-4275-AE22-821FC298ACDD}" type="datetimeFigureOut">
              <a:rPr lang="en-US" smtClean="0"/>
              <a:pPr/>
              <a:t>9/16/2014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AFFE2-FE56-4DBC-AC7C-B16A7BDCE0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2CB198-2EF7-4275-AE22-821FC298ACDD}"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AFFE2-FE56-4DBC-AC7C-B16A7BDCE0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2CB198-2EF7-4275-AE22-821FC298ACDD}"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AFFE2-FE56-4DBC-AC7C-B16A7BDCE0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CB198-2EF7-4275-AE22-821FC298ACDD}" type="datetimeFigureOut">
              <a:rPr lang="en-US" smtClean="0"/>
              <a:pPr/>
              <a:t>9/16/2014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AFFE2-FE56-4DBC-AC7C-B16A7BDCE0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a:spLocks noGrp="1"/>
          </p:cNvSpPr>
          <p:nvPr>
            <p:ph type="subTitle" idx="1"/>
          </p:nvPr>
        </p:nvSpPr>
        <p:spPr>
          <a:xfrm>
            <a:off x="691121" y="3581400"/>
            <a:ext cx="6400800" cy="1752600"/>
          </a:xfrm>
        </p:spPr>
        <p:txBody>
          <a:bodyPr/>
          <a:lstStyle/>
          <a:p>
            <a:r>
              <a:rPr lang="es-PR" b="1" i="1" dirty="0" smtClean="0"/>
              <a:t>Dos décadas salvando vidas</a:t>
            </a:r>
            <a:endParaRPr lang="en-US" b="1" i="1" dirty="0"/>
          </a:p>
        </p:txBody>
      </p:sp>
      <p:grpSp>
        <p:nvGrpSpPr>
          <p:cNvPr id="12" name="Group 11"/>
          <p:cNvGrpSpPr/>
          <p:nvPr/>
        </p:nvGrpSpPr>
        <p:grpSpPr>
          <a:xfrm>
            <a:off x="0" y="6096000"/>
            <a:ext cx="5562600" cy="776514"/>
            <a:chOff x="0" y="6096000"/>
            <a:chExt cx="5562600" cy="776514"/>
          </a:xfrm>
        </p:grpSpPr>
        <p:sp>
          <p:nvSpPr>
            <p:cNvPr id="4" name="Rounded Rectangle 3"/>
            <p:cNvSpPr/>
            <p:nvPr/>
          </p:nvSpPr>
          <p:spPr>
            <a:xfrm>
              <a:off x="381000" y="6248400"/>
              <a:ext cx="5181600" cy="533400"/>
            </a:xfrm>
            <a:prstGeom prst="round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00200" y="6248400"/>
              <a:ext cx="3048000" cy="461665"/>
            </a:xfrm>
            <a:prstGeom prst="rect">
              <a:avLst/>
            </a:prstGeom>
            <a:noFill/>
          </p:spPr>
          <p:txBody>
            <a:bodyPr wrap="square" lIns="91440" tIns="45720" rIns="91440" bIns="45720">
              <a:spAutoFit/>
            </a:bodyPr>
            <a:lstStyle/>
            <a:p>
              <a:pPr algn="ctr"/>
              <a:r>
                <a:rPr lang="en-US" sz="2400" b="0" cap="none" spc="0" dirty="0" smtClean="0">
                  <a:ln w="18415" cmpd="sng">
                    <a:solidFill>
                      <a:schemeClr val="bg1">
                        <a:lumMod val="75000"/>
                      </a:schemeClr>
                    </a:solidFill>
                    <a:prstDash val="solid"/>
                  </a:ln>
                  <a:solidFill>
                    <a:schemeClr val="bg1">
                      <a:lumMod val="75000"/>
                    </a:schemeClr>
                  </a:solidFill>
                  <a:effectLst>
                    <a:outerShdw blurRad="63500" dir="3600000" algn="tl" rotWithShape="0">
                      <a:srgbClr val="000000">
                        <a:alpha val="70000"/>
                      </a:srgbClr>
                    </a:outerShdw>
                  </a:effectLst>
                  <a:latin typeface="Century" pitchFamily="18" charset="0"/>
                </a:rPr>
                <a:t>AMRG / TMPR</a:t>
              </a:r>
              <a:endParaRPr lang="en-US" sz="2400" b="0" cap="none" spc="0" dirty="0">
                <a:ln w="18415" cmpd="sng">
                  <a:solidFill>
                    <a:schemeClr val="bg1">
                      <a:lumMod val="75000"/>
                    </a:schemeClr>
                  </a:solidFill>
                  <a:prstDash val="solid"/>
                </a:ln>
                <a:solidFill>
                  <a:schemeClr val="bg1">
                    <a:lumMod val="75000"/>
                  </a:schemeClr>
                </a:solidFill>
                <a:effectLst>
                  <a:outerShdw blurRad="63500" dir="3600000" algn="tl" rotWithShape="0">
                    <a:srgbClr val="000000">
                      <a:alpha val="70000"/>
                    </a:srgbClr>
                  </a:outerShdw>
                </a:effectLst>
                <a:latin typeface="Century" pitchFamily="18" charset="0"/>
              </a:endParaRPr>
            </a:p>
          </p:txBody>
        </p:sp>
        <p:grpSp>
          <p:nvGrpSpPr>
            <p:cNvPr id="11" name="Group 10"/>
            <p:cNvGrpSpPr/>
            <p:nvPr/>
          </p:nvGrpSpPr>
          <p:grpSpPr>
            <a:xfrm>
              <a:off x="0" y="6096000"/>
              <a:ext cx="762000" cy="776514"/>
              <a:chOff x="0" y="0"/>
              <a:chExt cx="3057748" cy="3130550"/>
            </a:xfrm>
          </p:grpSpPr>
          <p:sp>
            <p:nvSpPr>
              <p:cNvPr id="10" name="Oval 9"/>
              <p:cNvSpPr/>
              <p:nvPr/>
            </p:nvSpPr>
            <p:spPr>
              <a:xfrm>
                <a:off x="228600" y="228600"/>
                <a:ext cx="2590800" cy="2667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dirty="0">
                  <a:solidFill>
                    <a:schemeClr val="bg1"/>
                  </a:solidFill>
                </a:endParaRPr>
              </a:p>
            </p:txBody>
          </p:sp>
          <p:pic>
            <p:nvPicPr>
              <p:cNvPr id="9" name="Picture 8" descr="phot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3057748" cy="3130550"/>
              </a:xfrm>
              <a:prstGeom prst="rect">
                <a:avLst/>
              </a:prstGeom>
            </p:spPr>
          </p:pic>
        </p:gr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850721"/>
            <a:ext cx="6096000" cy="15595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1143000"/>
          </a:xfrm>
        </p:spPr>
        <p:txBody>
          <a:bodyPr/>
          <a:lstStyle/>
          <a:p>
            <a:r>
              <a:rPr lang="en-US" b="1" dirty="0" smtClean="0"/>
              <a:t>NAAMTA National Standards</a:t>
            </a:r>
            <a:endParaRPr lang="en-US" b="1" dirty="0"/>
          </a:p>
        </p:txBody>
      </p:sp>
      <p:sp>
        <p:nvSpPr>
          <p:cNvPr id="3" name="Content Placeholder 2"/>
          <p:cNvSpPr>
            <a:spLocks noGrp="1"/>
          </p:cNvSpPr>
          <p:nvPr>
            <p:ph idx="1"/>
          </p:nvPr>
        </p:nvSpPr>
        <p:spPr/>
        <p:txBody>
          <a:bodyPr/>
          <a:lstStyle/>
          <a:p>
            <a:pPr marL="0" indent="0">
              <a:buNone/>
            </a:pPr>
            <a:endParaRPr lang="en-US" dirty="0"/>
          </a:p>
          <a:p>
            <a:endParaRPr lang="en-US" dirty="0" smtClean="0"/>
          </a:p>
          <a:p>
            <a:endParaRPr lang="en-US" dirty="0"/>
          </a:p>
        </p:txBody>
      </p:sp>
      <p:grpSp>
        <p:nvGrpSpPr>
          <p:cNvPr id="5" name="Group 4"/>
          <p:cNvGrpSpPr/>
          <p:nvPr/>
        </p:nvGrpSpPr>
        <p:grpSpPr>
          <a:xfrm>
            <a:off x="0" y="6096000"/>
            <a:ext cx="5562600" cy="776514"/>
            <a:chOff x="0" y="6096000"/>
            <a:chExt cx="5562600" cy="776514"/>
          </a:xfrm>
        </p:grpSpPr>
        <p:sp>
          <p:nvSpPr>
            <p:cNvPr id="6" name="Rounded Rectangle 5"/>
            <p:cNvSpPr/>
            <p:nvPr/>
          </p:nvSpPr>
          <p:spPr>
            <a:xfrm>
              <a:off x="381000" y="6248400"/>
              <a:ext cx="5181600" cy="533400"/>
            </a:xfrm>
            <a:prstGeom prst="round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00200" y="6248400"/>
              <a:ext cx="3048000" cy="461665"/>
            </a:xfrm>
            <a:prstGeom prst="rect">
              <a:avLst/>
            </a:prstGeom>
            <a:noFill/>
          </p:spPr>
          <p:txBody>
            <a:bodyPr wrap="square" lIns="91440" tIns="45720" rIns="91440" bIns="45720">
              <a:spAutoFit/>
            </a:bodyPr>
            <a:lstStyle/>
            <a:p>
              <a:pPr algn="ctr"/>
              <a:r>
                <a:rPr lang="en-US" sz="2400" b="0" cap="none" spc="0" dirty="0" smtClean="0">
                  <a:ln w="18415" cmpd="sng">
                    <a:solidFill>
                      <a:schemeClr val="bg1">
                        <a:lumMod val="75000"/>
                      </a:schemeClr>
                    </a:solidFill>
                    <a:prstDash val="solid"/>
                  </a:ln>
                  <a:solidFill>
                    <a:schemeClr val="bg1">
                      <a:lumMod val="75000"/>
                    </a:schemeClr>
                  </a:solidFill>
                  <a:effectLst>
                    <a:outerShdw blurRad="63500" dir="3600000" algn="tl" rotWithShape="0">
                      <a:srgbClr val="000000">
                        <a:alpha val="70000"/>
                      </a:srgbClr>
                    </a:outerShdw>
                  </a:effectLst>
                  <a:latin typeface="Century" pitchFamily="18" charset="0"/>
                </a:rPr>
                <a:t>AMRG / TMPR</a:t>
              </a:r>
              <a:endParaRPr lang="en-US" sz="2400" b="0" cap="none" spc="0" dirty="0">
                <a:ln w="18415" cmpd="sng">
                  <a:solidFill>
                    <a:schemeClr val="bg1">
                      <a:lumMod val="75000"/>
                    </a:schemeClr>
                  </a:solidFill>
                  <a:prstDash val="solid"/>
                </a:ln>
                <a:solidFill>
                  <a:schemeClr val="bg1">
                    <a:lumMod val="75000"/>
                  </a:schemeClr>
                </a:solidFill>
                <a:effectLst>
                  <a:outerShdw blurRad="63500" dir="3600000" algn="tl" rotWithShape="0">
                    <a:srgbClr val="000000">
                      <a:alpha val="70000"/>
                    </a:srgbClr>
                  </a:outerShdw>
                </a:effectLst>
                <a:latin typeface="Century" pitchFamily="18" charset="0"/>
              </a:endParaRPr>
            </a:p>
          </p:txBody>
        </p:sp>
        <p:grpSp>
          <p:nvGrpSpPr>
            <p:cNvPr id="8" name="Group 10"/>
            <p:cNvGrpSpPr/>
            <p:nvPr/>
          </p:nvGrpSpPr>
          <p:grpSpPr>
            <a:xfrm>
              <a:off x="0" y="6096000"/>
              <a:ext cx="762000" cy="776514"/>
              <a:chOff x="0" y="0"/>
              <a:chExt cx="3057748" cy="3130550"/>
            </a:xfrm>
          </p:grpSpPr>
          <p:sp>
            <p:nvSpPr>
              <p:cNvPr id="9" name="Oval 8"/>
              <p:cNvSpPr/>
              <p:nvPr/>
            </p:nvSpPr>
            <p:spPr>
              <a:xfrm>
                <a:off x="228600" y="228600"/>
                <a:ext cx="2590800" cy="2667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dirty="0">
                  <a:solidFill>
                    <a:schemeClr val="bg1"/>
                  </a:solidFill>
                </a:endParaRPr>
              </a:p>
            </p:txBody>
          </p:sp>
          <p:pic>
            <p:nvPicPr>
              <p:cNvPr id="10" name="Picture 9" descr="photo.JPG"/>
              <p:cNvPicPr>
                <a:picLocks noChangeAspect="1"/>
              </p:cNvPicPr>
              <p:nvPr/>
            </p:nvPicPr>
            <p:blipFill>
              <a:blip r:embed="rId3" cstate="print">
                <a:clrChange>
                  <a:clrFrom>
                    <a:srgbClr val="FFFFFF"/>
                  </a:clrFrom>
                  <a:clrTo>
                    <a:srgbClr val="FFFFFF">
                      <a:alpha val="0"/>
                    </a:srgbClr>
                  </a:clrTo>
                </a:clrChange>
              </a:blip>
              <a:stretch>
                <a:fillRect/>
              </a:stretch>
            </p:blipFill>
            <p:spPr>
              <a:xfrm>
                <a:off x="0" y="0"/>
                <a:ext cx="3057748" cy="3130550"/>
              </a:xfrm>
              <a:prstGeom prst="rect">
                <a:avLst/>
              </a:prstGeom>
            </p:spPr>
          </p:pic>
        </p:grpSp>
      </p:grpSp>
      <p:graphicFrame>
        <p:nvGraphicFramePr>
          <p:cNvPr id="4" name="Object 3"/>
          <p:cNvGraphicFramePr>
            <a:graphicFrameLocks noChangeAspect="1"/>
          </p:cNvGraphicFramePr>
          <p:nvPr>
            <p:extLst>
              <p:ext uri="{D42A27DB-BD31-4B8C-83A1-F6EECF244321}">
                <p14:modId xmlns:p14="http://schemas.microsoft.com/office/powerpoint/2010/main" val="297094833"/>
              </p:ext>
            </p:extLst>
          </p:nvPr>
        </p:nvGraphicFramePr>
        <p:xfrm>
          <a:off x="1752600" y="1295400"/>
          <a:ext cx="4064000" cy="4064000"/>
        </p:xfrm>
        <a:graphic>
          <a:graphicData uri="http://schemas.openxmlformats.org/presentationml/2006/ole">
            <mc:AlternateContent xmlns:mc="http://schemas.openxmlformats.org/markup-compatibility/2006">
              <mc:Choice xmlns:v="urn:schemas-microsoft-com:vml" Requires="v">
                <p:oleObj spid="_x0000_s2060" name="Acrobat Document" r:id="rId4" imgW="24688657" imgH="24688800" progId="AcroExch.Document.11">
                  <p:embed/>
                </p:oleObj>
              </mc:Choice>
              <mc:Fallback>
                <p:oleObj name="Acrobat Document" r:id="rId4" imgW="24688657" imgH="24688800" progId="AcroExch.Document.11">
                  <p:embed/>
                  <p:pic>
                    <p:nvPicPr>
                      <p:cNvPr id="0" name=""/>
                      <p:cNvPicPr/>
                      <p:nvPr/>
                    </p:nvPicPr>
                    <p:blipFill>
                      <a:blip r:embed="rId5"/>
                      <a:stretch>
                        <a:fillRect/>
                      </a:stretch>
                    </p:blipFill>
                    <p:spPr>
                      <a:xfrm>
                        <a:off x="1752600" y="1295400"/>
                        <a:ext cx="4064000" cy="4064000"/>
                      </a:xfrm>
                      <a:prstGeom prst="rect">
                        <a:avLst/>
                      </a:prstGeom>
                    </p:spPr>
                  </p:pic>
                </p:oleObj>
              </mc:Fallback>
            </mc:AlternateContent>
          </a:graphicData>
        </a:graphic>
      </p:graphicFrame>
    </p:spTree>
    <p:extLst>
      <p:ext uri="{BB962C8B-B14F-4D97-AF65-F5344CB8AC3E}">
        <p14:creationId xmlns:p14="http://schemas.microsoft.com/office/powerpoint/2010/main" val="2037519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1143000"/>
          </a:xfrm>
        </p:spPr>
        <p:txBody>
          <a:bodyPr/>
          <a:lstStyle/>
          <a:p>
            <a:r>
              <a:rPr lang="en-US" b="1" dirty="0" smtClean="0"/>
              <a:t>NAAMTA National Standards</a:t>
            </a:r>
            <a:endParaRPr lang="en-US" b="1" dirty="0"/>
          </a:p>
        </p:txBody>
      </p:sp>
      <p:sp>
        <p:nvSpPr>
          <p:cNvPr id="3" name="Content Placeholder 2"/>
          <p:cNvSpPr>
            <a:spLocks noGrp="1"/>
          </p:cNvSpPr>
          <p:nvPr>
            <p:ph idx="1"/>
          </p:nvPr>
        </p:nvSpPr>
        <p:spPr/>
        <p:txBody>
          <a:bodyPr/>
          <a:lstStyle/>
          <a:p>
            <a:pPr marL="0" indent="0">
              <a:buNone/>
            </a:pPr>
            <a:endParaRPr lang="en-US" dirty="0"/>
          </a:p>
          <a:p>
            <a:endParaRPr lang="en-US" dirty="0" smtClean="0"/>
          </a:p>
          <a:p>
            <a:endParaRPr lang="en-US" dirty="0"/>
          </a:p>
        </p:txBody>
      </p:sp>
      <p:grpSp>
        <p:nvGrpSpPr>
          <p:cNvPr id="5" name="Group 4"/>
          <p:cNvGrpSpPr/>
          <p:nvPr/>
        </p:nvGrpSpPr>
        <p:grpSpPr>
          <a:xfrm>
            <a:off x="0" y="6096000"/>
            <a:ext cx="5562600" cy="776514"/>
            <a:chOff x="0" y="6096000"/>
            <a:chExt cx="5562600" cy="776514"/>
          </a:xfrm>
        </p:grpSpPr>
        <p:sp>
          <p:nvSpPr>
            <p:cNvPr id="6" name="Rounded Rectangle 5"/>
            <p:cNvSpPr/>
            <p:nvPr/>
          </p:nvSpPr>
          <p:spPr>
            <a:xfrm>
              <a:off x="381000" y="6248400"/>
              <a:ext cx="5181600" cy="533400"/>
            </a:xfrm>
            <a:prstGeom prst="round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00200" y="6248400"/>
              <a:ext cx="3048000" cy="461665"/>
            </a:xfrm>
            <a:prstGeom prst="rect">
              <a:avLst/>
            </a:prstGeom>
            <a:noFill/>
          </p:spPr>
          <p:txBody>
            <a:bodyPr wrap="square" lIns="91440" tIns="45720" rIns="91440" bIns="45720">
              <a:spAutoFit/>
            </a:bodyPr>
            <a:lstStyle/>
            <a:p>
              <a:pPr algn="ctr"/>
              <a:r>
                <a:rPr lang="en-US" sz="2400" dirty="0">
                  <a:ln w="18415" cmpd="sng">
                    <a:solidFill>
                      <a:schemeClr val="bg1">
                        <a:lumMod val="75000"/>
                      </a:schemeClr>
                    </a:solidFill>
                    <a:prstDash val="solid"/>
                  </a:ln>
                  <a:solidFill>
                    <a:schemeClr val="bg1">
                      <a:lumMod val="75000"/>
                    </a:schemeClr>
                  </a:solidFill>
                  <a:effectLst>
                    <a:outerShdw blurRad="63500" dir="3600000" algn="tl" rotWithShape="0">
                      <a:srgbClr val="000000">
                        <a:alpha val="70000"/>
                      </a:srgbClr>
                    </a:outerShdw>
                  </a:effectLst>
                  <a:latin typeface="Century" pitchFamily="18" charset="0"/>
                </a:rPr>
                <a:t>AMRG / TMPR</a:t>
              </a:r>
            </a:p>
          </p:txBody>
        </p:sp>
        <p:grpSp>
          <p:nvGrpSpPr>
            <p:cNvPr id="8" name="Group 10"/>
            <p:cNvGrpSpPr/>
            <p:nvPr/>
          </p:nvGrpSpPr>
          <p:grpSpPr>
            <a:xfrm>
              <a:off x="0" y="6096000"/>
              <a:ext cx="762000" cy="776514"/>
              <a:chOff x="0" y="0"/>
              <a:chExt cx="3057748" cy="3130550"/>
            </a:xfrm>
          </p:grpSpPr>
          <p:sp>
            <p:nvSpPr>
              <p:cNvPr id="9" name="Oval 8"/>
              <p:cNvSpPr/>
              <p:nvPr/>
            </p:nvSpPr>
            <p:spPr>
              <a:xfrm>
                <a:off x="228600" y="228600"/>
                <a:ext cx="2590800" cy="2667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dirty="0">
                  <a:solidFill>
                    <a:schemeClr val="bg1"/>
                  </a:solidFill>
                </a:endParaRPr>
              </a:p>
            </p:txBody>
          </p:sp>
          <p:pic>
            <p:nvPicPr>
              <p:cNvPr id="10" name="Picture 9" descr="phot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3057748" cy="3130550"/>
              </a:xfrm>
              <a:prstGeom prst="rect">
                <a:avLst/>
              </a:prstGeom>
            </p:spPr>
          </p:pic>
        </p:grpSp>
      </p:grpSp>
      <p:pic>
        <p:nvPicPr>
          <p:cNvPr id="1026" name="Picture 2"/>
          <p:cNvPicPr>
            <a:picLocks noChangeAspect="1" noChangeArrowheads="1"/>
          </p:cNvPicPr>
          <p:nvPr/>
        </p:nvPicPr>
        <p:blipFill>
          <a:blip r:embed="rId3"/>
          <a:srcRect l="11713" t="8334" r="22108" b="6250"/>
          <a:stretch>
            <a:fillRect/>
          </a:stretch>
        </p:blipFill>
        <p:spPr bwMode="auto">
          <a:xfrm>
            <a:off x="685800" y="980485"/>
            <a:ext cx="6629400" cy="48107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2668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24800" cy="1143000"/>
          </a:xfrm>
        </p:spPr>
        <p:txBody>
          <a:bodyPr/>
          <a:lstStyle/>
          <a:p>
            <a:r>
              <a:rPr lang="es-PR" b="1" dirty="0" smtClean="0"/>
              <a:t>Tarifa: Departamento de Salud</a:t>
            </a:r>
            <a:endParaRPr lang="en-US" b="1" dirty="0"/>
          </a:p>
        </p:txBody>
      </p:sp>
      <p:sp>
        <p:nvSpPr>
          <p:cNvPr id="3" name="Content Placeholder 2"/>
          <p:cNvSpPr>
            <a:spLocks noGrp="1"/>
          </p:cNvSpPr>
          <p:nvPr>
            <p:ph idx="1"/>
          </p:nvPr>
        </p:nvSpPr>
        <p:spPr>
          <a:xfrm>
            <a:off x="76200" y="1600200"/>
            <a:ext cx="8229600" cy="4525963"/>
          </a:xfrm>
        </p:spPr>
        <p:txBody>
          <a:bodyPr>
            <a:normAutofit/>
          </a:bodyPr>
          <a:lstStyle/>
          <a:p>
            <a:r>
              <a:rPr lang="es-PR" dirty="0" smtClean="0"/>
              <a:t>Hemos sido más que condescendientes en bajar nuestra tarifa a por debajo de lo que se facturaba en el último contrato que se tenía con el Departamento de Salud en el 2009, a pesar de los aumentos en costos de la energía, combustible, entre otros. (Aumento de costos sobre $39,000 en combustible Jet al mes para una sola aeronave).</a:t>
            </a:r>
          </a:p>
        </p:txBody>
      </p:sp>
      <p:grpSp>
        <p:nvGrpSpPr>
          <p:cNvPr id="4" name="Group 3"/>
          <p:cNvGrpSpPr/>
          <p:nvPr/>
        </p:nvGrpSpPr>
        <p:grpSpPr>
          <a:xfrm>
            <a:off x="0" y="6096000"/>
            <a:ext cx="5562600" cy="776514"/>
            <a:chOff x="0" y="6096000"/>
            <a:chExt cx="5562600" cy="776514"/>
          </a:xfrm>
        </p:grpSpPr>
        <p:sp>
          <p:nvSpPr>
            <p:cNvPr id="5" name="Rounded Rectangle 4"/>
            <p:cNvSpPr/>
            <p:nvPr/>
          </p:nvSpPr>
          <p:spPr>
            <a:xfrm>
              <a:off x="381000" y="6248400"/>
              <a:ext cx="5181600" cy="533400"/>
            </a:xfrm>
            <a:prstGeom prst="round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0200" y="6248400"/>
              <a:ext cx="3048000" cy="461665"/>
            </a:xfrm>
            <a:prstGeom prst="rect">
              <a:avLst/>
            </a:prstGeom>
            <a:noFill/>
          </p:spPr>
          <p:txBody>
            <a:bodyPr wrap="square" lIns="91440" tIns="45720" rIns="91440" bIns="45720">
              <a:spAutoFit/>
            </a:bodyPr>
            <a:lstStyle/>
            <a:p>
              <a:pPr algn="ctr"/>
              <a:r>
                <a:rPr lang="en-US" sz="2400" dirty="0">
                  <a:ln w="18415" cmpd="sng">
                    <a:solidFill>
                      <a:schemeClr val="bg1">
                        <a:lumMod val="75000"/>
                      </a:schemeClr>
                    </a:solidFill>
                    <a:prstDash val="solid"/>
                  </a:ln>
                  <a:solidFill>
                    <a:schemeClr val="bg1">
                      <a:lumMod val="75000"/>
                    </a:schemeClr>
                  </a:solidFill>
                  <a:effectLst>
                    <a:outerShdw blurRad="63500" dir="3600000" algn="tl" rotWithShape="0">
                      <a:srgbClr val="000000">
                        <a:alpha val="70000"/>
                      </a:srgbClr>
                    </a:outerShdw>
                  </a:effectLst>
                  <a:latin typeface="Century" pitchFamily="18" charset="0"/>
                </a:rPr>
                <a:t>AMRG / TMPR</a:t>
              </a:r>
            </a:p>
          </p:txBody>
        </p:sp>
        <p:grpSp>
          <p:nvGrpSpPr>
            <p:cNvPr id="7" name="Group 10"/>
            <p:cNvGrpSpPr/>
            <p:nvPr/>
          </p:nvGrpSpPr>
          <p:grpSpPr>
            <a:xfrm>
              <a:off x="0" y="6096000"/>
              <a:ext cx="762000" cy="776514"/>
              <a:chOff x="0" y="0"/>
              <a:chExt cx="3057748" cy="3130550"/>
            </a:xfrm>
          </p:grpSpPr>
          <p:sp>
            <p:nvSpPr>
              <p:cNvPr id="8" name="Oval 7"/>
              <p:cNvSpPr/>
              <p:nvPr/>
            </p:nvSpPr>
            <p:spPr>
              <a:xfrm>
                <a:off x="228600" y="228600"/>
                <a:ext cx="2590800" cy="2667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dirty="0">
                  <a:solidFill>
                    <a:schemeClr val="bg1"/>
                  </a:solidFill>
                </a:endParaRPr>
              </a:p>
            </p:txBody>
          </p:sp>
          <p:pic>
            <p:nvPicPr>
              <p:cNvPr id="9" name="Picture 8" descr="phot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3057748" cy="3130550"/>
              </a:xfrm>
              <a:prstGeom prst="rect">
                <a:avLst/>
              </a:prstGeom>
            </p:spPr>
          </p:pic>
        </p:grpSp>
      </p:grpSp>
    </p:spTree>
    <p:extLst>
      <p:ext uri="{BB962C8B-B14F-4D97-AF65-F5344CB8AC3E}">
        <p14:creationId xmlns:p14="http://schemas.microsoft.com/office/powerpoint/2010/main" val="922427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696200" cy="1143000"/>
          </a:xfrm>
        </p:spPr>
        <p:txBody>
          <a:bodyPr>
            <a:normAutofit fontScale="90000"/>
          </a:bodyPr>
          <a:lstStyle/>
          <a:p>
            <a:r>
              <a:rPr lang="es-PR" b="1" dirty="0" smtClean="0"/>
              <a:t>OPERACIÓN DE LA AMBULANCIA AÉREA</a:t>
            </a:r>
            <a:endParaRPr lang="en-US" b="1" dirty="0"/>
          </a:p>
        </p:txBody>
      </p:sp>
      <p:sp>
        <p:nvSpPr>
          <p:cNvPr id="3" name="Content Placeholder 2"/>
          <p:cNvSpPr>
            <a:spLocks noGrp="1"/>
          </p:cNvSpPr>
          <p:nvPr>
            <p:ph idx="1"/>
          </p:nvPr>
        </p:nvSpPr>
        <p:spPr>
          <a:xfrm>
            <a:off x="78889" y="1447800"/>
            <a:ext cx="8229600" cy="4525963"/>
          </a:xfrm>
        </p:spPr>
        <p:txBody>
          <a:bodyPr>
            <a:noAutofit/>
          </a:bodyPr>
          <a:lstStyle/>
          <a:p>
            <a:pPr lvl="0"/>
            <a:r>
              <a:rPr lang="es-PR" sz="2000" dirty="0"/>
              <a:t>Aeromed no se “auto despacha”.  Responde a las llamadas que hacen de los hospitales o escenas de accidentes mediante el protocolo que está vigente desde el 1995 y que fue reiterado en el 1997 y más recientemente en el 2010. Este protocolo estuvo vigente hasta 31 de agosto de 2014</a:t>
            </a:r>
            <a:r>
              <a:rPr lang="es-PR" sz="2000" dirty="0" smtClean="0"/>
              <a:t>.</a:t>
            </a:r>
          </a:p>
          <a:p>
            <a:pPr marL="0" lvl="0" indent="0">
              <a:buNone/>
            </a:pPr>
            <a:endParaRPr lang="es-PR" sz="2000" dirty="0"/>
          </a:p>
          <a:p>
            <a:pPr lvl="0"/>
            <a:r>
              <a:rPr lang="es-PR" sz="2000" dirty="0"/>
              <a:t>La directriz del Secretario de Salud de 27 de agosto de 1997 vigente hasta el 31 de julio de 2014, establece que Salud se compromete en pagar todo vuelo de persona médico indigente indistintamente que no sea cubierto por la Reforma de Salud, para garantizar este servicio esencial de vida cuando las circunstancias médicas así lo ameriten</a:t>
            </a:r>
            <a:r>
              <a:rPr lang="es-PR" sz="2000" dirty="0" smtClean="0"/>
              <a:t>.</a:t>
            </a:r>
          </a:p>
          <a:p>
            <a:pPr lvl="0"/>
            <a:endParaRPr lang="es-PR" sz="2000" dirty="0"/>
          </a:p>
          <a:p>
            <a:pPr lvl="0"/>
            <a:r>
              <a:rPr lang="es-PR" sz="2000" dirty="0"/>
              <a:t>Los fondos federales del Programa </a:t>
            </a:r>
            <a:r>
              <a:rPr lang="es-PR" sz="2000" dirty="0" err="1"/>
              <a:t>Medicaid</a:t>
            </a:r>
            <a:r>
              <a:rPr lang="es-PR" sz="2000" dirty="0"/>
              <a:t> que son casi la totalidad del presupuesto de Mi Salud van directamente a este servicio para los pacientes médico indigentes. </a:t>
            </a:r>
          </a:p>
          <a:p>
            <a:pPr marL="0" indent="0">
              <a:buNone/>
            </a:pPr>
            <a:endParaRPr lang="en-US" sz="2000" dirty="0" smtClean="0"/>
          </a:p>
        </p:txBody>
      </p:sp>
      <p:grpSp>
        <p:nvGrpSpPr>
          <p:cNvPr id="4" name="Group 3"/>
          <p:cNvGrpSpPr/>
          <p:nvPr/>
        </p:nvGrpSpPr>
        <p:grpSpPr>
          <a:xfrm>
            <a:off x="0" y="6096000"/>
            <a:ext cx="5562600" cy="776514"/>
            <a:chOff x="0" y="6096000"/>
            <a:chExt cx="5562600" cy="776514"/>
          </a:xfrm>
        </p:grpSpPr>
        <p:sp>
          <p:nvSpPr>
            <p:cNvPr id="5" name="Rounded Rectangle 4"/>
            <p:cNvSpPr/>
            <p:nvPr/>
          </p:nvSpPr>
          <p:spPr>
            <a:xfrm>
              <a:off x="381000" y="6248400"/>
              <a:ext cx="5181600" cy="533400"/>
            </a:xfrm>
            <a:prstGeom prst="round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0200" y="6248400"/>
              <a:ext cx="3048000" cy="461665"/>
            </a:xfrm>
            <a:prstGeom prst="rect">
              <a:avLst/>
            </a:prstGeom>
            <a:noFill/>
          </p:spPr>
          <p:txBody>
            <a:bodyPr wrap="square" lIns="91440" tIns="45720" rIns="91440" bIns="45720">
              <a:spAutoFit/>
            </a:bodyPr>
            <a:lstStyle/>
            <a:p>
              <a:pPr algn="ctr"/>
              <a:r>
                <a:rPr lang="en-US" sz="2400" dirty="0">
                  <a:ln w="18415" cmpd="sng">
                    <a:solidFill>
                      <a:schemeClr val="bg1">
                        <a:lumMod val="75000"/>
                      </a:schemeClr>
                    </a:solidFill>
                    <a:prstDash val="solid"/>
                  </a:ln>
                  <a:solidFill>
                    <a:schemeClr val="bg1">
                      <a:lumMod val="75000"/>
                    </a:schemeClr>
                  </a:solidFill>
                  <a:effectLst>
                    <a:outerShdw blurRad="63500" dir="3600000" algn="tl" rotWithShape="0">
                      <a:srgbClr val="000000">
                        <a:alpha val="70000"/>
                      </a:srgbClr>
                    </a:outerShdw>
                  </a:effectLst>
                  <a:latin typeface="Century" pitchFamily="18" charset="0"/>
                </a:rPr>
                <a:t>AMRG / TMPR</a:t>
              </a:r>
            </a:p>
          </p:txBody>
        </p:sp>
        <p:grpSp>
          <p:nvGrpSpPr>
            <p:cNvPr id="7" name="Group 10"/>
            <p:cNvGrpSpPr/>
            <p:nvPr/>
          </p:nvGrpSpPr>
          <p:grpSpPr>
            <a:xfrm>
              <a:off x="0" y="6096000"/>
              <a:ext cx="762000" cy="776514"/>
              <a:chOff x="0" y="0"/>
              <a:chExt cx="3057748" cy="3130550"/>
            </a:xfrm>
          </p:grpSpPr>
          <p:sp>
            <p:nvSpPr>
              <p:cNvPr id="8" name="Oval 7"/>
              <p:cNvSpPr/>
              <p:nvPr/>
            </p:nvSpPr>
            <p:spPr>
              <a:xfrm>
                <a:off x="228600" y="228600"/>
                <a:ext cx="2590800" cy="2667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dirty="0">
                  <a:solidFill>
                    <a:schemeClr val="bg1"/>
                  </a:solidFill>
                </a:endParaRPr>
              </a:p>
            </p:txBody>
          </p:sp>
          <p:pic>
            <p:nvPicPr>
              <p:cNvPr id="9" name="Picture 8" descr="phot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3057748" cy="3130550"/>
              </a:xfrm>
              <a:prstGeom prst="rect">
                <a:avLst/>
              </a:prstGeom>
            </p:spPr>
          </p:pic>
        </p:grpSp>
      </p:grpSp>
    </p:spTree>
    <p:extLst>
      <p:ext uri="{BB962C8B-B14F-4D97-AF65-F5344CB8AC3E}">
        <p14:creationId xmlns:p14="http://schemas.microsoft.com/office/powerpoint/2010/main" val="3491823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467600" cy="1143000"/>
          </a:xfrm>
        </p:spPr>
        <p:txBody>
          <a:bodyPr>
            <a:normAutofit fontScale="90000"/>
          </a:bodyPr>
          <a:lstStyle/>
          <a:p>
            <a:r>
              <a:rPr lang="es-PR" b="1" dirty="0" smtClean="0"/>
              <a:t>OPERACIÓN DE LA AMBULANCIA AÉREA</a:t>
            </a:r>
            <a:endParaRPr lang="en-US" b="1" dirty="0"/>
          </a:p>
        </p:txBody>
      </p:sp>
      <p:sp>
        <p:nvSpPr>
          <p:cNvPr id="3" name="Content Placeholder 2"/>
          <p:cNvSpPr>
            <a:spLocks noGrp="1"/>
          </p:cNvSpPr>
          <p:nvPr>
            <p:ph idx="1"/>
          </p:nvPr>
        </p:nvSpPr>
        <p:spPr>
          <a:xfrm>
            <a:off x="76200" y="1600200"/>
            <a:ext cx="8229600" cy="4525963"/>
          </a:xfrm>
        </p:spPr>
        <p:txBody>
          <a:bodyPr>
            <a:normAutofit lnSpcReduction="10000"/>
          </a:bodyPr>
          <a:lstStyle/>
          <a:p>
            <a:r>
              <a:rPr lang="es-PR" dirty="0" smtClean="0"/>
              <a:t>No hay manera de seguir operando si se pagan  solamente 17 vuelos de los 262 que ha realizado </a:t>
            </a:r>
            <a:r>
              <a:rPr lang="es-PR" dirty="0" err="1" smtClean="0"/>
              <a:t>Aeromed</a:t>
            </a:r>
            <a:r>
              <a:rPr lang="es-PR" dirty="0" smtClean="0"/>
              <a:t> desde 2013.</a:t>
            </a:r>
          </a:p>
          <a:p>
            <a:r>
              <a:rPr lang="es-PR" dirty="0" smtClean="0"/>
              <a:t>La calidad del servicio de Aeromed es conocida en toda la industria de la salud en Puerto Rico como una de excelencia.</a:t>
            </a:r>
          </a:p>
          <a:p>
            <a:r>
              <a:rPr lang="es-ES_tradnl" b="1" dirty="0"/>
              <a:t>AEROMED</a:t>
            </a:r>
            <a:r>
              <a:rPr lang="es-ES_tradnl" dirty="0"/>
              <a:t> ha estado proveyendo servicio de ambulancia aérea a Puerto Rico sin accidentes desde 1994. </a:t>
            </a:r>
            <a:endParaRPr lang="en-US" dirty="0"/>
          </a:p>
        </p:txBody>
      </p:sp>
      <p:grpSp>
        <p:nvGrpSpPr>
          <p:cNvPr id="4" name="Group 3"/>
          <p:cNvGrpSpPr/>
          <p:nvPr/>
        </p:nvGrpSpPr>
        <p:grpSpPr>
          <a:xfrm>
            <a:off x="0" y="6096000"/>
            <a:ext cx="5562600" cy="776514"/>
            <a:chOff x="0" y="6096000"/>
            <a:chExt cx="5562600" cy="776514"/>
          </a:xfrm>
        </p:grpSpPr>
        <p:sp>
          <p:nvSpPr>
            <p:cNvPr id="5" name="Rounded Rectangle 4"/>
            <p:cNvSpPr/>
            <p:nvPr/>
          </p:nvSpPr>
          <p:spPr>
            <a:xfrm>
              <a:off x="381000" y="6248400"/>
              <a:ext cx="5181600" cy="533400"/>
            </a:xfrm>
            <a:prstGeom prst="round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0200" y="6248400"/>
              <a:ext cx="3048000" cy="461665"/>
            </a:xfrm>
            <a:prstGeom prst="rect">
              <a:avLst/>
            </a:prstGeom>
            <a:noFill/>
          </p:spPr>
          <p:txBody>
            <a:bodyPr wrap="square" lIns="91440" tIns="45720" rIns="91440" bIns="45720">
              <a:spAutoFit/>
            </a:bodyPr>
            <a:lstStyle/>
            <a:p>
              <a:pPr algn="ctr"/>
              <a:r>
                <a:rPr lang="en-US" sz="2400" dirty="0">
                  <a:ln w="18415" cmpd="sng">
                    <a:solidFill>
                      <a:schemeClr val="bg1">
                        <a:lumMod val="75000"/>
                      </a:schemeClr>
                    </a:solidFill>
                    <a:prstDash val="solid"/>
                  </a:ln>
                  <a:solidFill>
                    <a:schemeClr val="bg1">
                      <a:lumMod val="75000"/>
                    </a:schemeClr>
                  </a:solidFill>
                  <a:effectLst>
                    <a:outerShdw blurRad="63500" dir="3600000" algn="tl" rotWithShape="0">
                      <a:srgbClr val="000000">
                        <a:alpha val="70000"/>
                      </a:srgbClr>
                    </a:outerShdw>
                  </a:effectLst>
                  <a:latin typeface="Century" pitchFamily="18" charset="0"/>
                </a:rPr>
                <a:t>AMRG / TMPR</a:t>
              </a:r>
            </a:p>
          </p:txBody>
        </p:sp>
        <p:grpSp>
          <p:nvGrpSpPr>
            <p:cNvPr id="7" name="Group 10"/>
            <p:cNvGrpSpPr/>
            <p:nvPr/>
          </p:nvGrpSpPr>
          <p:grpSpPr>
            <a:xfrm>
              <a:off x="0" y="6096000"/>
              <a:ext cx="762000" cy="776514"/>
              <a:chOff x="0" y="0"/>
              <a:chExt cx="3057748" cy="3130550"/>
            </a:xfrm>
          </p:grpSpPr>
          <p:sp>
            <p:nvSpPr>
              <p:cNvPr id="8" name="Oval 7"/>
              <p:cNvSpPr/>
              <p:nvPr/>
            </p:nvSpPr>
            <p:spPr>
              <a:xfrm>
                <a:off x="228600" y="228600"/>
                <a:ext cx="2590800" cy="2667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dirty="0">
                  <a:solidFill>
                    <a:schemeClr val="bg1"/>
                  </a:solidFill>
                </a:endParaRPr>
              </a:p>
            </p:txBody>
          </p:sp>
          <p:pic>
            <p:nvPicPr>
              <p:cNvPr id="9" name="Picture 8" descr="phot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3057748" cy="3130550"/>
              </a:xfrm>
              <a:prstGeom prst="rect">
                <a:avLst/>
              </a:prstGeom>
            </p:spPr>
          </p:pic>
        </p:grpSp>
      </p:grpSp>
    </p:spTree>
    <p:extLst>
      <p:ext uri="{BB962C8B-B14F-4D97-AF65-F5344CB8AC3E}">
        <p14:creationId xmlns:p14="http://schemas.microsoft.com/office/powerpoint/2010/main" val="4273149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391400" cy="1143000"/>
          </a:xfrm>
        </p:spPr>
        <p:txBody>
          <a:bodyPr>
            <a:normAutofit fontScale="90000"/>
          </a:bodyPr>
          <a:lstStyle/>
          <a:p>
            <a:r>
              <a:rPr lang="es-PR" b="1" dirty="0" smtClean="0"/>
              <a:t>OPERACIÓN DE LA AMBULANCIA AÉREA</a:t>
            </a:r>
            <a:endParaRPr lang="en-US" b="1" dirty="0"/>
          </a:p>
        </p:txBody>
      </p:sp>
      <p:sp>
        <p:nvSpPr>
          <p:cNvPr id="3" name="Content Placeholder 2"/>
          <p:cNvSpPr>
            <a:spLocks noGrp="1"/>
          </p:cNvSpPr>
          <p:nvPr>
            <p:ph idx="1"/>
          </p:nvPr>
        </p:nvSpPr>
        <p:spPr>
          <a:xfrm>
            <a:off x="76200" y="1600200"/>
            <a:ext cx="8229600" cy="4525963"/>
          </a:xfrm>
        </p:spPr>
        <p:txBody>
          <a:bodyPr/>
          <a:lstStyle/>
          <a:p>
            <a:r>
              <a:rPr lang="es-ES_tradnl" dirty="0"/>
              <a:t>La empresa</a:t>
            </a:r>
            <a:r>
              <a:rPr lang="es-ES_tradnl" b="1" dirty="0"/>
              <a:t> </a:t>
            </a:r>
            <a:r>
              <a:rPr lang="es-ES_tradnl" dirty="0"/>
              <a:t>ha transportado cerca de 15,000 pacientes en los pasados 20 años y en ese proceso han </a:t>
            </a:r>
            <a:r>
              <a:rPr lang="es-ES_tradnl" dirty="0" smtClean="0"/>
              <a:t>salvaguardado </a:t>
            </a:r>
            <a:r>
              <a:rPr lang="es-ES_tradnl" dirty="0"/>
              <a:t>miles de </a:t>
            </a:r>
            <a:r>
              <a:rPr lang="es-ES_tradnl" dirty="0" smtClean="0"/>
              <a:t>vidas.</a:t>
            </a:r>
          </a:p>
          <a:p>
            <a:r>
              <a:rPr lang="es-ES_tradnl" dirty="0"/>
              <a:t>Los estándares y profesionalismo de </a:t>
            </a:r>
            <a:r>
              <a:rPr lang="es-ES_tradnl" b="1" dirty="0"/>
              <a:t>AEROMED</a:t>
            </a:r>
            <a:r>
              <a:rPr lang="es-ES_tradnl" dirty="0"/>
              <a:t> han sido reconocidos en el pasado por distintas entidades </a:t>
            </a:r>
            <a:r>
              <a:rPr lang="es-ES_tradnl" dirty="0" smtClean="0"/>
              <a:t>privadas así como gubernamentales.</a:t>
            </a:r>
            <a:endParaRPr lang="en-US" dirty="0"/>
          </a:p>
        </p:txBody>
      </p:sp>
      <p:grpSp>
        <p:nvGrpSpPr>
          <p:cNvPr id="4" name="Group 3"/>
          <p:cNvGrpSpPr/>
          <p:nvPr/>
        </p:nvGrpSpPr>
        <p:grpSpPr>
          <a:xfrm>
            <a:off x="0" y="6096000"/>
            <a:ext cx="5562600" cy="776514"/>
            <a:chOff x="0" y="6096000"/>
            <a:chExt cx="5562600" cy="776514"/>
          </a:xfrm>
        </p:grpSpPr>
        <p:sp>
          <p:nvSpPr>
            <p:cNvPr id="5" name="Rounded Rectangle 4"/>
            <p:cNvSpPr/>
            <p:nvPr/>
          </p:nvSpPr>
          <p:spPr>
            <a:xfrm>
              <a:off x="381000" y="6248400"/>
              <a:ext cx="5181600" cy="533400"/>
            </a:xfrm>
            <a:prstGeom prst="round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0200" y="6248400"/>
              <a:ext cx="3048000" cy="461665"/>
            </a:xfrm>
            <a:prstGeom prst="rect">
              <a:avLst/>
            </a:prstGeom>
            <a:noFill/>
          </p:spPr>
          <p:txBody>
            <a:bodyPr wrap="square" lIns="91440" tIns="45720" rIns="91440" bIns="45720">
              <a:spAutoFit/>
            </a:bodyPr>
            <a:lstStyle/>
            <a:p>
              <a:pPr algn="ctr"/>
              <a:r>
                <a:rPr lang="en-US" sz="2400" dirty="0">
                  <a:ln w="18415" cmpd="sng">
                    <a:solidFill>
                      <a:schemeClr val="bg1">
                        <a:lumMod val="75000"/>
                      </a:schemeClr>
                    </a:solidFill>
                    <a:prstDash val="solid"/>
                  </a:ln>
                  <a:solidFill>
                    <a:schemeClr val="bg1">
                      <a:lumMod val="75000"/>
                    </a:schemeClr>
                  </a:solidFill>
                  <a:effectLst>
                    <a:outerShdw blurRad="63500" dir="3600000" algn="tl" rotWithShape="0">
                      <a:srgbClr val="000000">
                        <a:alpha val="70000"/>
                      </a:srgbClr>
                    </a:outerShdw>
                  </a:effectLst>
                  <a:latin typeface="Century" pitchFamily="18" charset="0"/>
                </a:rPr>
                <a:t>AMRG / TMPR</a:t>
              </a:r>
            </a:p>
          </p:txBody>
        </p:sp>
        <p:grpSp>
          <p:nvGrpSpPr>
            <p:cNvPr id="7" name="Group 10"/>
            <p:cNvGrpSpPr/>
            <p:nvPr/>
          </p:nvGrpSpPr>
          <p:grpSpPr>
            <a:xfrm>
              <a:off x="0" y="6096000"/>
              <a:ext cx="762000" cy="776514"/>
              <a:chOff x="0" y="0"/>
              <a:chExt cx="3057748" cy="3130550"/>
            </a:xfrm>
          </p:grpSpPr>
          <p:sp>
            <p:nvSpPr>
              <p:cNvPr id="8" name="Oval 7"/>
              <p:cNvSpPr/>
              <p:nvPr/>
            </p:nvSpPr>
            <p:spPr>
              <a:xfrm>
                <a:off x="228600" y="228600"/>
                <a:ext cx="2590800" cy="2667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dirty="0">
                  <a:solidFill>
                    <a:schemeClr val="bg1"/>
                  </a:solidFill>
                </a:endParaRPr>
              </a:p>
            </p:txBody>
          </p:sp>
          <p:pic>
            <p:nvPicPr>
              <p:cNvPr id="9" name="Picture 8" descr="phot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3057748" cy="3130550"/>
              </a:xfrm>
              <a:prstGeom prst="rect">
                <a:avLst/>
              </a:prstGeom>
            </p:spPr>
          </p:pic>
        </p:grpSp>
      </p:grpSp>
    </p:spTree>
    <p:extLst>
      <p:ext uri="{BB962C8B-B14F-4D97-AF65-F5344CB8AC3E}">
        <p14:creationId xmlns:p14="http://schemas.microsoft.com/office/powerpoint/2010/main" val="1350499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r>
              <a:rPr lang="es-PR" b="1" dirty="0" smtClean="0"/>
              <a:t>LA SALUD NO TIENE PRECIO </a:t>
            </a:r>
            <a:endParaRPr lang="en-US" b="1" dirty="0"/>
          </a:p>
        </p:txBody>
      </p:sp>
      <p:sp>
        <p:nvSpPr>
          <p:cNvPr id="3" name="Content Placeholder 2"/>
          <p:cNvSpPr>
            <a:spLocks noGrp="1"/>
          </p:cNvSpPr>
          <p:nvPr>
            <p:ph idx="1"/>
          </p:nvPr>
        </p:nvSpPr>
        <p:spPr>
          <a:xfrm>
            <a:off x="76200" y="1600200"/>
            <a:ext cx="8229600" cy="4525963"/>
          </a:xfrm>
        </p:spPr>
        <p:txBody>
          <a:bodyPr>
            <a:normAutofit/>
          </a:bodyPr>
          <a:lstStyle/>
          <a:p>
            <a:r>
              <a:rPr lang="es-PR" dirty="0" err="1" smtClean="0"/>
              <a:t>Aeromed</a:t>
            </a:r>
            <a:r>
              <a:rPr lang="es-PR" dirty="0" smtClean="0"/>
              <a:t> está haciendo un ofrecimiento al Gobierno de la deuda existente, que cuando se mide en vuelos está por debajo de la tarifa que se cobraba en el 2009.</a:t>
            </a:r>
          </a:p>
          <a:p>
            <a:r>
              <a:rPr lang="es-PR" dirty="0" smtClean="0"/>
              <a:t>Puerto Rico necesita una operación de ambulancia aérea de excelencia como la tienen los demás estados en la nación.</a:t>
            </a:r>
          </a:p>
          <a:p>
            <a:r>
              <a:rPr lang="es-PR" dirty="0" smtClean="0"/>
              <a:t>Aeromed tiene disponible una segunda nave.</a:t>
            </a:r>
            <a:endParaRPr lang="en-US" dirty="0"/>
          </a:p>
        </p:txBody>
      </p:sp>
      <p:grpSp>
        <p:nvGrpSpPr>
          <p:cNvPr id="4" name="Group 3"/>
          <p:cNvGrpSpPr/>
          <p:nvPr/>
        </p:nvGrpSpPr>
        <p:grpSpPr>
          <a:xfrm>
            <a:off x="0" y="6096000"/>
            <a:ext cx="5562600" cy="776514"/>
            <a:chOff x="0" y="6096000"/>
            <a:chExt cx="5562600" cy="776514"/>
          </a:xfrm>
        </p:grpSpPr>
        <p:sp>
          <p:nvSpPr>
            <p:cNvPr id="5" name="Rounded Rectangle 4"/>
            <p:cNvSpPr/>
            <p:nvPr/>
          </p:nvSpPr>
          <p:spPr>
            <a:xfrm>
              <a:off x="381000" y="6248400"/>
              <a:ext cx="5181600" cy="533400"/>
            </a:xfrm>
            <a:prstGeom prst="round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0200" y="6248400"/>
              <a:ext cx="3048000" cy="461665"/>
            </a:xfrm>
            <a:prstGeom prst="rect">
              <a:avLst/>
            </a:prstGeom>
            <a:noFill/>
          </p:spPr>
          <p:txBody>
            <a:bodyPr wrap="square" lIns="91440" tIns="45720" rIns="91440" bIns="45720">
              <a:spAutoFit/>
            </a:bodyPr>
            <a:lstStyle/>
            <a:p>
              <a:pPr algn="ctr"/>
              <a:r>
                <a:rPr lang="en-US" sz="2400" dirty="0">
                  <a:ln w="18415" cmpd="sng">
                    <a:solidFill>
                      <a:schemeClr val="bg1">
                        <a:lumMod val="75000"/>
                      </a:schemeClr>
                    </a:solidFill>
                    <a:prstDash val="solid"/>
                  </a:ln>
                  <a:solidFill>
                    <a:schemeClr val="bg1">
                      <a:lumMod val="75000"/>
                    </a:schemeClr>
                  </a:solidFill>
                  <a:effectLst>
                    <a:outerShdw blurRad="63500" dir="3600000" algn="tl" rotWithShape="0">
                      <a:srgbClr val="000000">
                        <a:alpha val="70000"/>
                      </a:srgbClr>
                    </a:outerShdw>
                  </a:effectLst>
                  <a:latin typeface="Century" pitchFamily="18" charset="0"/>
                </a:rPr>
                <a:t>AMRG / TMPR</a:t>
              </a:r>
            </a:p>
          </p:txBody>
        </p:sp>
        <p:grpSp>
          <p:nvGrpSpPr>
            <p:cNvPr id="7" name="Group 10"/>
            <p:cNvGrpSpPr/>
            <p:nvPr/>
          </p:nvGrpSpPr>
          <p:grpSpPr>
            <a:xfrm>
              <a:off x="0" y="6096000"/>
              <a:ext cx="762000" cy="776514"/>
              <a:chOff x="0" y="0"/>
              <a:chExt cx="3057748" cy="3130550"/>
            </a:xfrm>
          </p:grpSpPr>
          <p:sp>
            <p:nvSpPr>
              <p:cNvPr id="8" name="Oval 7"/>
              <p:cNvSpPr/>
              <p:nvPr/>
            </p:nvSpPr>
            <p:spPr>
              <a:xfrm>
                <a:off x="228600" y="228600"/>
                <a:ext cx="2590800" cy="2667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dirty="0">
                  <a:solidFill>
                    <a:schemeClr val="bg1"/>
                  </a:solidFill>
                </a:endParaRPr>
              </a:p>
            </p:txBody>
          </p:sp>
          <p:pic>
            <p:nvPicPr>
              <p:cNvPr id="9" name="Picture 8" descr="phot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3057748" cy="3130550"/>
              </a:xfrm>
              <a:prstGeom prst="rect">
                <a:avLst/>
              </a:prstGeom>
            </p:spPr>
          </p:pic>
        </p:grpSp>
      </p:grpSp>
    </p:spTree>
    <p:extLst>
      <p:ext uri="{BB962C8B-B14F-4D97-AF65-F5344CB8AC3E}">
        <p14:creationId xmlns:p14="http://schemas.microsoft.com/office/powerpoint/2010/main" val="3784783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s-PR" b="1" dirty="0" smtClean="0"/>
              <a:t>LA SALUD NO TIENE PRECIO</a:t>
            </a:r>
            <a:endParaRPr lang="en-US" b="1" dirty="0"/>
          </a:p>
        </p:txBody>
      </p:sp>
      <p:sp>
        <p:nvSpPr>
          <p:cNvPr id="3" name="Content Placeholder 2"/>
          <p:cNvSpPr>
            <a:spLocks noGrp="1"/>
          </p:cNvSpPr>
          <p:nvPr>
            <p:ph idx="1"/>
          </p:nvPr>
        </p:nvSpPr>
        <p:spPr>
          <a:xfrm>
            <a:off x="76200" y="1447800"/>
            <a:ext cx="8229600" cy="4525963"/>
          </a:xfrm>
        </p:spPr>
        <p:txBody>
          <a:bodyPr/>
          <a:lstStyle/>
          <a:p>
            <a:r>
              <a:rPr lang="es-PR" dirty="0" smtClean="0"/>
              <a:t>La compañía está en la mejor disposición de dialogar con la Secretaria de Salud para que se haga un compromiso formal y reiniciar vuelos inmediatamente.</a:t>
            </a:r>
          </a:p>
          <a:p>
            <a:pPr marL="0" indent="0">
              <a:buNone/>
            </a:pPr>
            <a:endParaRPr lang="es-PR" dirty="0" smtClean="0"/>
          </a:p>
          <a:p>
            <a:r>
              <a:rPr lang="es-PR" dirty="0" smtClean="0"/>
              <a:t>Mientras esto sucede se sigue poniendo en peligro la vida de pacientes que necesitan transportación en ambulancias aéreas.</a:t>
            </a:r>
            <a:endParaRPr lang="en-US" dirty="0"/>
          </a:p>
        </p:txBody>
      </p:sp>
      <p:grpSp>
        <p:nvGrpSpPr>
          <p:cNvPr id="4" name="Group 3"/>
          <p:cNvGrpSpPr/>
          <p:nvPr/>
        </p:nvGrpSpPr>
        <p:grpSpPr>
          <a:xfrm>
            <a:off x="0" y="6096000"/>
            <a:ext cx="5562600" cy="776514"/>
            <a:chOff x="0" y="6096000"/>
            <a:chExt cx="5562600" cy="776514"/>
          </a:xfrm>
        </p:grpSpPr>
        <p:sp>
          <p:nvSpPr>
            <p:cNvPr id="5" name="Rounded Rectangle 4"/>
            <p:cNvSpPr/>
            <p:nvPr/>
          </p:nvSpPr>
          <p:spPr>
            <a:xfrm>
              <a:off x="381000" y="6248400"/>
              <a:ext cx="5181600" cy="533400"/>
            </a:xfrm>
            <a:prstGeom prst="round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0200" y="6248400"/>
              <a:ext cx="3048000" cy="461665"/>
            </a:xfrm>
            <a:prstGeom prst="rect">
              <a:avLst/>
            </a:prstGeom>
            <a:noFill/>
          </p:spPr>
          <p:txBody>
            <a:bodyPr wrap="square" lIns="91440" tIns="45720" rIns="91440" bIns="45720">
              <a:spAutoFit/>
            </a:bodyPr>
            <a:lstStyle/>
            <a:p>
              <a:pPr algn="ctr"/>
              <a:r>
                <a:rPr lang="en-US" sz="2400" dirty="0">
                  <a:ln w="18415" cmpd="sng">
                    <a:solidFill>
                      <a:schemeClr val="bg1">
                        <a:lumMod val="75000"/>
                      </a:schemeClr>
                    </a:solidFill>
                    <a:prstDash val="solid"/>
                  </a:ln>
                  <a:solidFill>
                    <a:schemeClr val="bg1">
                      <a:lumMod val="75000"/>
                    </a:schemeClr>
                  </a:solidFill>
                  <a:effectLst>
                    <a:outerShdw blurRad="63500" dir="3600000" algn="tl" rotWithShape="0">
                      <a:srgbClr val="000000">
                        <a:alpha val="70000"/>
                      </a:srgbClr>
                    </a:outerShdw>
                  </a:effectLst>
                  <a:latin typeface="Century" pitchFamily="18" charset="0"/>
                </a:rPr>
                <a:t>AMRG / TMPR</a:t>
              </a:r>
            </a:p>
          </p:txBody>
        </p:sp>
        <p:grpSp>
          <p:nvGrpSpPr>
            <p:cNvPr id="7" name="Group 10"/>
            <p:cNvGrpSpPr/>
            <p:nvPr/>
          </p:nvGrpSpPr>
          <p:grpSpPr>
            <a:xfrm>
              <a:off x="0" y="6096000"/>
              <a:ext cx="762000" cy="776514"/>
              <a:chOff x="0" y="0"/>
              <a:chExt cx="3057748" cy="3130550"/>
            </a:xfrm>
          </p:grpSpPr>
          <p:sp>
            <p:nvSpPr>
              <p:cNvPr id="8" name="Oval 7"/>
              <p:cNvSpPr/>
              <p:nvPr/>
            </p:nvSpPr>
            <p:spPr>
              <a:xfrm>
                <a:off x="228600" y="228600"/>
                <a:ext cx="2590800" cy="2667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dirty="0">
                  <a:solidFill>
                    <a:schemeClr val="bg1"/>
                  </a:solidFill>
                </a:endParaRPr>
              </a:p>
            </p:txBody>
          </p:sp>
          <p:pic>
            <p:nvPicPr>
              <p:cNvPr id="9" name="Picture 8" descr="phot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3057748" cy="3130550"/>
              </a:xfrm>
              <a:prstGeom prst="rect">
                <a:avLst/>
              </a:prstGeom>
            </p:spPr>
          </p:pic>
        </p:grpSp>
      </p:grpSp>
    </p:spTree>
    <p:extLst>
      <p:ext uri="{BB962C8B-B14F-4D97-AF65-F5344CB8AC3E}">
        <p14:creationId xmlns:p14="http://schemas.microsoft.com/office/powerpoint/2010/main" val="2884915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a:spLocks noGrp="1"/>
          </p:cNvSpPr>
          <p:nvPr>
            <p:ph type="subTitle" idx="1"/>
          </p:nvPr>
        </p:nvSpPr>
        <p:spPr>
          <a:xfrm>
            <a:off x="702603" y="4038600"/>
            <a:ext cx="6400800" cy="1752600"/>
          </a:xfrm>
        </p:spPr>
        <p:txBody>
          <a:bodyPr/>
          <a:lstStyle/>
          <a:p>
            <a:r>
              <a:rPr lang="es-PR" b="1" i="1" dirty="0" smtClean="0"/>
              <a:t>Dos décadas salvando vidas</a:t>
            </a:r>
          </a:p>
          <a:p>
            <a:r>
              <a:rPr lang="en-US" b="1" i="1" dirty="0" smtClean="0"/>
              <a:t>Gracias </a:t>
            </a:r>
            <a:r>
              <a:rPr lang="en-US" b="1" i="1" dirty="0" err="1" smtClean="0"/>
              <a:t>por</a:t>
            </a:r>
            <a:r>
              <a:rPr lang="en-US" b="1" i="1" dirty="0" smtClean="0"/>
              <a:t> su </a:t>
            </a:r>
            <a:r>
              <a:rPr lang="en-US" b="1" i="1" dirty="0" err="1" smtClean="0"/>
              <a:t>atención</a:t>
            </a:r>
            <a:r>
              <a:rPr lang="en-US" b="1" i="1" dirty="0" smtClean="0"/>
              <a:t>.</a:t>
            </a:r>
            <a:endParaRPr lang="en-US" b="1" i="1" dirty="0"/>
          </a:p>
        </p:txBody>
      </p:sp>
      <p:grpSp>
        <p:nvGrpSpPr>
          <p:cNvPr id="12" name="Group 11"/>
          <p:cNvGrpSpPr/>
          <p:nvPr/>
        </p:nvGrpSpPr>
        <p:grpSpPr>
          <a:xfrm>
            <a:off x="0" y="6096000"/>
            <a:ext cx="5562600" cy="776514"/>
            <a:chOff x="0" y="6096000"/>
            <a:chExt cx="5562600" cy="776514"/>
          </a:xfrm>
        </p:grpSpPr>
        <p:sp>
          <p:nvSpPr>
            <p:cNvPr id="4" name="Rounded Rectangle 3"/>
            <p:cNvSpPr/>
            <p:nvPr/>
          </p:nvSpPr>
          <p:spPr>
            <a:xfrm>
              <a:off x="381000" y="6248400"/>
              <a:ext cx="5181600" cy="533400"/>
            </a:xfrm>
            <a:prstGeom prst="round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00200" y="6248400"/>
              <a:ext cx="3048000" cy="461665"/>
            </a:xfrm>
            <a:prstGeom prst="rect">
              <a:avLst/>
            </a:prstGeom>
            <a:noFill/>
          </p:spPr>
          <p:txBody>
            <a:bodyPr wrap="square" lIns="91440" tIns="45720" rIns="91440" bIns="45720">
              <a:spAutoFit/>
            </a:bodyPr>
            <a:lstStyle/>
            <a:p>
              <a:pPr algn="ctr"/>
              <a:r>
                <a:rPr lang="en-US" sz="2400" dirty="0">
                  <a:ln w="18415" cmpd="sng">
                    <a:solidFill>
                      <a:schemeClr val="bg1">
                        <a:lumMod val="75000"/>
                      </a:schemeClr>
                    </a:solidFill>
                    <a:prstDash val="solid"/>
                  </a:ln>
                  <a:solidFill>
                    <a:schemeClr val="bg1">
                      <a:lumMod val="75000"/>
                    </a:schemeClr>
                  </a:solidFill>
                  <a:effectLst>
                    <a:outerShdw blurRad="63500" dir="3600000" algn="tl" rotWithShape="0">
                      <a:srgbClr val="000000">
                        <a:alpha val="70000"/>
                      </a:srgbClr>
                    </a:outerShdw>
                  </a:effectLst>
                  <a:latin typeface="Century" pitchFamily="18" charset="0"/>
                </a:rPr>
                <a:t>AMRG / TMPR</a:t>
              </a:r>
            </a:p>
          </p:txBody>
        </p:sp>
        <p:grpSp>
          <p:nvGrpSpPr>
            <p:cNvPr id="11" name="Group 10"/>
            <p:cNvGrpSpPr/>
            <p:nvPr/>
          </p:nvGrpSpPr>
          <p:grpSpPr>
            <a:xfrm>
              <a:off x="0" y="6096000"/>
              <a:ext cx="762000" cy="776514"/>
              <a:chOff x="0" y="0"/>
              <a:chExt cx="3057748" cy="3130550"/>
            </a:xfrm>
          </p:grpSpPr>
          <p:sp>
            <p:nvSpPr>
              <p:cNvPr id="10" name="Oval 9"/>
              <p:cNvSpPr/>
              <p:nvPr/>
            </p:nvSpPr>
            <p:spPr>
              <a:xfrm>
                <a:off x="228600" y="228600"/>
                <a:ext cx="2590800" cy="2667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dirty="0">
                  <a:solidFill>
                    <a:schemeClr val="bg1"/>
                  </a:solidFill>
                </a:endParaRPr>
              </a:p>
            </p:txBody>
          </p:sp>
          <p:pic>
            <p:nvPicPr>
              <p:cNvPr id="9" name="Picture 8" descr="phot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3057748" cy="3130550"/>
              </a:xfrm>
              <a:prstGeom prst="rect">
                <a:avLst/>
              </a:prstGeom>
            </p:spPr>
          </p:pic>
        </p:gr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905005"/>
            <a:ext cx="4038600" cy="2974936"/>
          </a:xfrm>
          <a:prstGeom prst="rect">
            <a:avLst/>
          </a:prstGeom>
        </p:spPr>
      </p:pic>
    </p:spTree>
    <p:extLst>
      <p:ext uri="{BB962C8B-B14F-4D97-AF65-F5344CB8AC3E}">
        <p14:creationId xmlns:p14="http://schemas.microsoft.com/office/powerpoint/2010/main" val="3915434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s-PR" b="1" dirty="0" smtClean="0"/>
              <a:t>Equipo especializado</a:t>
            </a:r>
            <a:endParaRPr lang="en-US" b="1" dirty="0"/>
          </a:p>
        </p:txBody>
      </p:sp>
      <p:grpSp>
        <p:nvGrpSpPr>
          <p:cNvPr id="4" name="Group 3"/>
          <p:cNvGrpSpPr/>
          <p:nvPr/>
        </p:nvGrpSpPr>
        <p:grpSpPr>
          <a:xfrm>
            <a:off x="0" y="6096000"/>
            <a:ext cx="5562600" cy="776514"/>
            <a:chOff x="0" y="6096000"/>
            <a:chExt cx="5562600" cy="776514"/>
          </a:xfrm>
        </p:grpSpPr>
        <p:sp>
          <p:nvSpPr>
            <p:cNvPr id="5" name="Rounded Rectangle 4"/>
            <p:cNvSpPr/>
            <p:nvPr/>
          </p:nvSpPr>
          <p:spPr>
            <a:xfrm>
              <a:off x="381000" y="6248400"/>
              <a:ext cx="5181600" cy="533400"/>
            </a:xfrm>
            <a:prstGeom prst="round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0200" y="6248400"/>
              <a:ext cx="3048000" cy="461665"/>
            </a:xfrm>
            <a:prstGeom prst="rect">
              <a:avLst/>
            </a:prstGeom>
            <a:noFill/>
          </p:spPr>
          <p:txBody>
            <a:bodyPr wrap="square" lIns="91440" tIns="45720" rIns="91440" bIns="45720">
              <a:spAutoFit/>
            </a:bodyPr>
            <a:lstStyle/>
            <a:p>
              <a:pPr algn="ctr"/>
              <a:r>
                <a:rPr lang="en-US" sz="2400" dirty="0">
                  <a:ln w="18415" cmpd="sng">
                    <a:solidFill>
                      <a:schemeClr val="bg1">
                        <a:lumMod val="75000"/>
                      </a:schemeClr>
                    </a:solidFill>
                    <a:prstDash val="solid"/>
                  </a:ln>
                  <a:solidFill>
                    <a:schemeClr val="bg1">
                      <a:lumMod val="75000"/>
                    </a:schemeClr>
                  </a:solidFill>
                  <a:effectLst>
                    <a:outerShdw blurRad="63500" dir="3600000" algn="tl" rotWithShape="0">
                      <a:srgbClr val="000000">
                        <a:alpha val="70000"/>
                      </a:srgbClr>
                    </a:outerShdw>
                  </a:effectLst>
                  <a:latin typeface="Century" pitchFamily="18" charset="0"/>
                </a:rPr>
                <a:t>AMRG / TMPR</a:t>
              </a:r>
            </a:p>
          </p:txBody>
        </p:sp>
        <p:grpSp>
          <p:nvGrpSpPr>
            <p:cNvPr id="7" name="Group 10"/>
            <p:cNvGrpSpPr/>
            <p:nvPr/>
          </p:nvGrpSpPr>
          <p:grpSpPr>
            <a:xfrm>
              <a:off x="0" y="6096000"/>
              <a:ext cx="762000" cy="776514"/>
              <a:chOff x="0" y="0"/>
              <a:chExt cx="3057748" cy="3130550"/>
            </a:xfrm>
          </p:grpSpPr>
          <p:sp>
            <p:nvSpPr>
              <p:cNvPr id="8" name="Oval 7"/>
              <p:cNvSpPr/>
              <p:nvPr/>
            </p:nvSpPr>
            <p:spPr>
              <a:xfrm>
                <a:off x="228600" y="228600"/>
                <a:ext cx="2590800" cy="2667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dirty="0">
                  <a:solidFill>
                    <a:schemeClr val="bg1"/>
                  </a:solidFill>
                </a:endParaRPr>
              </a:p>
            </p:txBody>
          </p:sp>
          <p:pic>
            <p:nvPicPr>
              <p:cNvPr id="9" name="Picture 8" descr="phot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3057748" cy="3130550"/>
              </a:xfrm>
              <a:prstGeom prst="rect">
                <a:avLst/>
              </a:prstGeom>
            </p:spPr>
          </p:pic>
        </p:grpSp>
      </p:grpSp>
      <p:grpSp>
        <p:nvGrpSpPr>
          <p:cNvPr id="23" name="Group 22"/>
          <p:cNvGrpSpPr/>
          <p:nvPr/>
        </p:nvGrpSpPr>
        <p:grpSpPr>
          <a:xfrm>
            <a:off x="228600" y="914401"/>
            <a:ext cx="7924800" cy="4800600"/>
            <a:chOff x="218872" y="3272135"/>
            <a:chExt cx="8430639" cy="5107020"/>
          </a:xfrm>
        </p:grpSpPr>
        <p:grpSp>
          <p:nvGrpSpPr>
            <p:cNvPr id="24" name="Group 11"/>
            <p:cNvGrpSpPr/>
            <p:nvPr/>
          </p:nvGrpSpPr>
          <p:grpSpPr>
            <a:xfrm>
              <a:off x="218872" y="3330476"/>
              <a:ext cx="8430639" cy="5048679"/>
              <a:chOff x="218872" y="3200400"/>
              <a:chExt cx="8430639" cy="5048679"/>
            </a:xfrm>
          </p:grpSpPr>
          <p:pic>
            <p:nvPicPr>
              <p:cNvPr id="26" name="Picture 25" descr="DSC_4822 copy.JPG"/>
              <p:cNvPicPr>
                <a:picLocks noChangeAspect="1"/>
              </p:cNvPicPr>
              <p:nvPr/>
            </p:nvPicPr>
            <p:blipFill>
              <a:blip r:embed="rId3" cstate="print"/>
              <a:stretch>
                <a:fillRect/>
              </a:stretch>
            </p:blipFill>
            <p:spPr>
              <a:xfrm>
                <a:off x="3704617" y="4114823"/>
                <a:ext cx="2485958" cy="1864468"/>
              </a:xfrm>
              <a:prstGeom prst="rect">
                <a:avLst/>
              </a:prstGeom>
              <a:ln>
                <a:noFill/>
              </a:ln>
              <a:effectLst>
                <a:outerShdw blurRad="292100" dist="139700" dir="2700000" algn="tl" rotWithShape="0">
                  <a:srgbClr val="333333">
                    <a:alpha val="65000"/>
                  </a:srgbClr>
                </a:outerShdw>
              </a:effectLst>
            </p:spPr>
          </p:pic>
          <p:sp>
            <p:nvSpPr>
              <p:cNvPr id="27" name="TextBox 26"/>
              <p:cNvSpPr txBox="1"/>
              <p:nvPr/>
            </p:nvSpPr>
            <p:spPr>
              <a:xfrm>
                <a:off x="1353766" y="3628440"/>
                <a:ext cx="5674468" cy="392906"/>
              </a:xfrm>
              <a:prstGeom prst="rect">
                <a:avLst/>
              </a:prstGeom>
              <a:noFill/>
            </p:spPr>
            <p:txBody>
              <a:bodyPr wrap="square" rtlCol="0">
                <a:spAutoFit/>
              </a:bodyPr>
              <a:lstStyle/>
              <a:p>
                <a:pPr algn="just"/>
                <a:r>
                  <a:rPr lang="es-PR" dirty="0" smtClean="0"/>
                  <a:t>Equipo más moderno y sofisticado en el mercado.</a:t>
                </a:r>
                <a:endParaRPr lang="es-PR" dirty="0"/>
              </a:p>
            </p:txBody>
          </p:sp>
          <p:sp>
            <p:nvSpPr>
              <p:cNvPr id="28" name="Rounded Rectangle 27"/>
              <p:cNvSpPr/>
              <p:nvPr/>
            </p:nvSpPr>
            <p:spPr>
              <a:xfrm>
                <a:off x="218872" y="3200400"/>
                <a:ext cx="8430639" cy="50486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3947808" y="3272135"/>
              <a:ext cx="1610370" cy="491133"/>
            </a:xfrm>
            <a:prstGeom prst="rect">
              <a:avLst/>
            </a:prstGeom>
            <a:noFill/>
          </p:spPr>
          <p:txBody>
            <a:bodyPr wrap="none" lIns="91440" tIns="45720" rIns="91440" bIns="45720">
              <a:spAutoFit/>
            </a:bodyPr>
            <a:lstStyle/>
            <a:p>
              <a:pPr algn="ct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AEROMED</a:t>
              </a:r>
              <a:endParaRPr lang="en-US" sz="24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grpSp>
      <p:pic>
        <p:nvPicPr>
          <p:cNvPr id="29" name="Picture 28" descr="DSCF1555.JPG"/>
          <p:cNvPicPr>
            <a:picLocks noChangeAspect="1"/>
          </p:cNvPicPr>
          <p:nvPr/>
        </p:nvPicPr>
        <p:blipFill>
          <a:blip r:embed="rId4" cstate="print"/>
          <a:srcRect t="26667" b="10000"/>
          <a:stretch>
            <a:fillRect/>
          </a:stretch>
        </p:blipFill>
        <p:spPr>
          <a:xfrm>
            <a:off x="304800" y="1828800"/>
            <a:ext cx="3124200" cy="1483995"/>
          </a:xfrm>
          <a:prstGeom prst="rect">
            <a:avLst/>
          </a:prstGeom>
          <a:ln>
            <a:noFill/>
          </a:ln>
          <a:effectLst>
            <a:outerShdw blurRad="292100" dist="139700" dir="2700000" algn="tl" rotWithShape="0">
              <a:srgbClr val="333333">
                <a:alpha val="65000"/>
              </a:srgbClr>
            </a:outerShdw>
          </a:effectLst>
        </p:spPr>
      </p:pic>
      <p:pic>
        <p:nvPicPr>
          <p:cNvPr id="30" name="Picture 29" descr="20130620_191802.jpg"/>
          <p:cNvPicPr>
            <a:picLocks noChangeAspect="1"/>
          </p:cNvPicPr>
          <p:nvPr/>
        </p:nvPicPr>
        <p:blipFill>
          <a:blip r:embed="rId5" cstate="print"/>
          <a:stretch>
            <a:fillRect/>
          </a:stretch>
        </p:blipFill>
        <p:spPr>
          <a:xfrm>
            <a:off x="381000" y="3429000"/>
            <a:ext cx="2438400" cy="1828800"/>
          </a:xfrm>
          <a:prstGeom prst="rect">
            <a:avLst/>
          </a:prstGeom>
          <a:ln>
            <a:noFill/>
          </a:ln>
          <a:effectLst>
            <a:outerShdw blurRad="292100" dist="139700" dir="2700000" algn="tl" rotWithShape="0">
              <a:srgbClr val="333333">
                <a:alpha val="65000"/>
              </a:srgbClr>
            </a:outerShdw>
          </a:effectLst>
        </p:spPr>
      </p:pic>
      <p:sp>
        <p:nvSpPr>
          <p:cNvPr id="31" name="TextBox 30"/>
          <p:cNvSpPr txBox="1"/>
          <p:nvPr/>
        </p:nvSpPr>
        <p:spPr>
          <a:xfrm>
            <a:off x="5943600" y="2118479"/>
            <a:ext cx="2286000" cy="3139321"/>
          </a:xfrm>
          <a:prstGeom prst="rect">
            <a:avLst/>
          </a:prstGeom>
          <a:noFill/>
        </p:spPr>
        <p:txBody>
          <a:bodyPr wrap="square" rtlCol="0">
            <a:spAutoFit/>
          </a:bodyPr>
          <a:lstStyle/>
          <a:p>
            <a:r>
              <a:rPr lang="es-PR" dirty="0" smtClean="0"/>
              <a:t>Incubadora </a:t>
            </a:r>
            <a:r>
              <a:rPr lang="es-PR" dirty="0" err="1" smtClean="0"/>
              <a:t>Baby</a:t>
            </a:r>
            <a:r>
              <a:rPr lang="es-PR" dirty="0" smtClean="0"/>
              <a:t> </a:t>
            </a:r>
            <a:r>
              <a:rPr lang="es-PR" dirty="0" err="1" smtClean="0"/>
              <a:t>Pod</a:t>
            </a:r>
            <a:r>
              <a:rPr lang="es-PR" dirty="0" smtClean="0"/>
              <a:t> II, Monitor Cardiaco, Ventilador Mecánico portable, Bomba de infusión Mini </a:t>
            </a:r>
            <a:r>
              <a:rPr lang="es-PR" dirty="0" err="1" smtClean="0"/>
              <a:t>Med</a:t>
            </a:r>
            <a:r>
              <a:rPr lang="es-PR" dirty="0" smtClean="0"/>
              <a:t>, Taladro </a:t>
            </a:r>
            <a:r>
              <a:rPr lang="es-PR" dirty="0" err="1" smtClean="0"/>
              <a:t>intraóseo</a:t>
            </a:r>
            <a:r>
              <a:rPr lang="es-PR" dirty="0" smtClean="0"/>
              <a:t>    EZ-</a:t>
            </a:r>
            <a:r>
              <a:rPr lang="es-PR" dirty="0" err="1" smtClean="0"/>
              <a:t>io</a:t>
            </a:r>
            <a:r>
              <a:rPr lang="es-PR" dirty="0" smtClean="0"/>
              <a:t>, Radar Meteorológico a bordo y Gafas de visión nocturna (</a:t>
            </a:r>
            <a:r>
              <a:rPr lang="es-PR" dirty="0" err="1" smtClean="0"/>
              <a:t>NVG’s</a:t>
            </a:r>
            <a:r>
              <a:rPr lang="es-PR" dirty="0" smtClean="0"/>
              <a:t>), entre otros.</a:t>
            </a:r>
            <a:endParaRPr lang="es-PR" dirty="0"/>
          </a:p>
        </p:txBody>
      </p:sp>
      <p:pic>
        <p:nvPicPr>
          <p:cNvPr id="32" name="Picture 31" descr="photo.JPG"/>
          <p:cNvPicPr>
            <a:picLocks noChangeAspect="1"/>
          </p:cNvPicPr>
          <p:nvPr/>
        </p:nvPicPr>
        <p:blipFill>
          <a:blip r:embed="rId6" cstate="print"/>
          <a:srcRect t="13333" b="5556"/>
          <a:stretch>
            <a:fillRect/>
          </a:stretch>
        </p:blipFill>
        <p:spPr>
          <a:xfrm>
            <a:off x="2971799" y="3733800"/>
            <a:ext cx="2880987" cy="1752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1496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143000"/>
          </a:xfrm>
        </p:spPr>
        <p:txBody>
          <a:bodyPr>
            <a:normAutofit/>
          </a:bodyPr>
          <a:lstStyle/>
          <a:p>
            <a:r>
              <a:rPr lang="es-PR" b="1" dirty="0" smtClean="0"/>
              <a:t>Trasfondo de AEROMED</a:t>
            </a:r>
            <a:endParaRPr lang="en-US" b="1" dirty="0"/>
          </a:p>
        </p:txBody>
      </p:sp>
      <p:sp>
        <p:nvSpPr>
          <p:cNvPr id="3" name="Content Placeholder 2"/>
          <p:cNvSpPr>
            <a:spLocks noGrp="1"/>
          </p:cNvSpPr>
          <p:nvPr>
            <p:ph idx="1"/>
          </p:nvPr>
        </p:nvSpPr>
        <p:spPr>
          <a:xfrm>
            <a:off x="77328" y="1447800"/>
            <a:ext cx="8229600" cy="4525963"/>
          </a:xfrm>
        </p:spPr>
        <p:txBody>
          <a:bodyPr>
            <a:normAutofit lnSpcReduction="10000"/>
          </a:bodyPr>
          <a:lstStyle/>
          <a:p>
            <a:r>
              <a:rPr lang="es-PR" dirty="0" smtClean="0"/>
              <a:t>Traslados Médicos de Puerto Rico, Inc. es una compañía organizada bajo las leyes de Puerto Rico (haciendo negocios como AEROMED) y es administrada y respaldada por AMRG, (Air Medical Resource </a:t>
            </a:r>
            <a:r>
              <a:rPr lang="es-PR" dirty="0" err="1" smtClean="0"/>
              <a:t>Group</a:t>
            </a:r>
            <a:r>
              <a:rPr lang="es-PR" dirty="0" smtClean="0"/>
              <a:t>).  AMRG es el cuarto proveedor de servicios médicos aéreos en los Estados Unidos de Norteamérica, transportando más de 10,000 pacientes con necesidades médicas al año, en aviones y helic</a:t>
            </a:r>
            <a:r>
              <a:rPr lang="es-PR" dirty="0"/>
              <a:t>ó</a:t>
            </a:r>
            <a:r>
              <a:rPr lang="es-PR" dirty="0" smtClean="0"/>
              <a:t>pteros. </a:t>
            </a:r>
            <a:endParaRPr lang="en-US" dirty="0"/>
          </a:p>
        </p:txBody>
      </p:sp>
      <p:grpSp>
        <p:nvGrpSpPr>
          <p:cNvPr id="16" name="Group 15"/>
          <p:cNvGrpSpPr/>
          <p:nvPr/>
        </p:nvGrpSpPr>
        <p:grpSpPr>
          <a:xfrm>
            <a:off x="0" y="6096000"/>
            <a:ext cx="5410200" cy="776514"/>
            <a:chOff x="0" y="6096000"/>
            <a:chExt cx="5562600" cy="776514"/>
          </a:xfrm>
        </p:grpSpPr>
        <p:sp>
          <p:nvSpPr>
            <p:cNvPr id="17" name="Rounded Rectangle 16"/>
            <p:cNvSpPr/>
            <p:nvPr/>
          </p:nvSpPr>
          <p:spPr>
            <a:xfrm>
              <a:off x="381000" y="6248400"/>
              <a:ext cx="5181600" cy="533400"/>
            </a:xfrm>
            <a:prstGeom prst="round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00200" y="6248400"/>
              <a:ext cx="3048000" cy="461665"/>
            </a:xfrm>
            <a:prstGeom prst="rect">
              <a:avLst/>
            </a:prstGeom>
            <a:noFill/>
          </p:spPr>
          <p:txBody>
            <a:bodyPr wrap="square" lIns="91440" tIns="45720" rIns="91440" bIns="45720">
              <a:spAutoFit/>
            </a:bodyPr>
            <a:lstStyle/>
            <a:p>
              <a:pPr algn="ctr"/>
              <a:r>
                <a:rPr lang="en-US" sz="2400" dirty="0">
                  <a:ln w="18415" cmpd="sng">
                    <a:solidFill>
                      <a:schemeClr val="bg1">
                        <a:lumMod val="75000"/>
                      </a:schemeClr>
                    </a:solidFill>
                    <a:prstDash val="solid"/>
                  </a:ln>
                  <a:solidFill>
                    <a:schemeClr val="bg1">
                      <a:lumMod val="75000"/>
                    </a:schemeClr>
                  </a:solidFill>
                  <a:effectLst>
                    <a:outerShdw blurRad="63500" dir="3600000" algn="tl" rotWithShape="0">
                      <a:srgbClr val="000000">
                        <a:alpha val="70000"/>
                      </a:srgbClr>
                    </a:outerShdw>
                  </a:effectLst>
                  <a:latin typeface="Century" pitchFamily="18" charset="0"/>
                </a:rPr>
                <a:t>AMRG / TMPR</a:t>
              </a:r>
            </a:p>
          </p:txBody>
        </p:sp>
        <p:grpSp>
          <p:nvGrpSpPr>
            <p:cNvPr id="19" name="Group 10"/>
            <p:cNvGrpSpPr/>
            <p:nvPr/>
          </p:nvGrpSpPr>
          <p:grpSpPr>
            <a:xfrm>
              <a:off x="0" y="6096000"/>
              <a:ext cx="762000" cy="776514"/>
              <a:chOff x="0" y="0"/>
              <a:chExt cx="3057748" cy="3130550"/>
            </a:xfrm>
          </p:grpSpPr>
          <p:sp>
            <p:nvSpPr>
              <p:cNvPr id="20" name="Oval 19"/>
              <p:cNvSpPr/>
              <p:nvPr/>
            </p:nvSpPr>
            <p:spPr>
              <a:xfrm>
                <a:off x="228600" y="228600"/>
                <a:ext cx="2590800" cy="2667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dirty="0">
                  <a:solidFill>
                    <a:schemeClr val="bg1"/>
                  </a:solidFill>
                </a:endParaRPr>
              </a:p>
            </p:txBody>
          </p:sp>
          <p:pic>
            <p:nvPicPr>
              <p:cNvPr id="21" name="Picture 20" descr="phot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3057748" cy="3130550"/>
              </a:xfrm>
              <a:prstGeom prst="rect">
                <a:avLst/>
              </a:prstGeom>
            </p:spPr>
          </p:pic>
        </p:grpSp>
      </p:grpSp>
    </p:spTree>
    <p:extLst>
      <p:ext uri="{BB962C8B-B14F-4D97-AF65-F5344CB8AC3E}">
        <p14:creationId xmlns:p14="http://schemas.microsoft.com/office/powerpoint/2010/main" val="3236989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s-PR" b="1" dirty="0" smtClean="0"/>
              <a:t>Comparación de naves</a:t>
            </a:r>
            <a:endParaRPr lang="en-US" b="1" dirty="0"/>
          </a:p>
        </p:txBody>
      </p:sp>
      <p:grpSp>
        <p:nvGrpSpPr>
          <p:cNvPr id="4" name="Group 3"/>
          <p:cNvGrpSpPr/>
          <p:nvPr/>
        </p:nvGrpSpPr>
        <p:grpSpPr>
          <a:xfrm>
            <a:off x="0" y="6096000"/>
            <a:ext cx="5562600" cy="776514"/>
            <a:chOff x="0" y="6096000"/>
            <a:chExt cx="5562600" cy="776514"/>
          </a:xfrm>
        </p:grpSpPr>
        <p:sp>
          <p:nvSpPr>
            <p:cNvPr id="5" name="Rounded Rectangle 4"/>
            <p:cNvSpPr/>
            <p:nvPr/>
          </p:nvSpPr>
          <p:spPr>
            <a:xfrm>
              <a:off x="381000" y="6248400"/>
              <a:ext cx="5181600" cy="533400"/>
            </a:xfrm>
            <a:prstGeom prst="round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0200" y="6248400"/>
              <a:ext cx="3048000" cy="461665"/>
            </a:xfrm>
            <a:prstGeom prst="rect">
              <a:avLst/>
            </a:prstGeom>
            <a:noFill/>
          </p:spPr>
          <p:txBody>
            <a:bodyPr wrap="square" lIns="91440" tIns="45720" rIns="91440" bIns="45720">
              <a:spAutoFit/>
            </a:bodyPr>
            <a:lstStyle/>
            <a:p>
              <a:pPr algn="ctr"/>
              <a:r>
                <a:rPr lang="en-US" sz="2400" dirty="0">
                  <a:ln w="18415" cmpd="sng">
                    <a:solidFill>
                      <a:schemeClr val="bg1">
                        <a:lumMod val="75000"/>
                      </a:schemeClr>
                    </a:solidFill>
                    <a:prstDash val="solid"/>
                  </a:ln>
                  <a:solidFill>
                    <a:schemeClr val="bg1">
                      <a:lumMod val="75000"/>
                    </a:schemeClr>
                  </a:solidFill>
                  <a:effectLst>
                    <a:outerShdw blurRad="63500" dir="3600000" algn="tl" rotWithShape="0">
                      <a:srgbClr val="000000">
                        <a:alpha val="70000"/>
                      </a:srgbClr>
                    </a:outerShdw>
                  </a:effectLst>
                  <a:latin typeface="Century" pitchFamily="18" charset="0"/>
                </a:rPr>
                <a:t>AMRG / TMPR</a:t>
              </a:r>
            </a:p>
          </p:txBody>
        </p:sp>
        <p:grpSp>
          <p:nvGrpSpPr>
            <p:cNvPr id="7" name="Group 10"/>
            <p:cNvGrpSpPr/>
            <p:nvPr/>
          </p:nvGrpSpPr>
          <p:grpSpPr>
            <a:xfrm>
              <a:off x="0" y="6096000"/>
              <a:ext cx="762000" cy="776514"/>
              <a:chOff x="0" y="0"/>
              <a:chExt cx="3057748" cy="3130550"/>
            </a:xfrm>
          </p:grpSpPr>
          <p:sp>
            <p:nvSpPr>
              <p:cNvPr id="8" name="Oval 7"/>
              <p:cNvSpPr/>
              <p:nvPr/>
            </p:nvSpPr>
            <p:spPr>
              <a:xfrm>
                <a:off x="228600" y="228600"/>
                <a:ext cx="2590800" cy="2667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dirty="0">
                  <a:solidFill>
                    <a:schemeClr val="bg1"/>
                  </a:solidFill>
                </a:endParaRPr>
              </a:p>
            </p:txBody>
          </p:sp>
          <p:pic>
            <p:nvPicPr>
              <p:cNvPr id="9" name="Picture 8" descr="phot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3057748" cy="3130550"/>
              </a:xfrm>
              <a:prstGeom prst="rect">
                <a:avLst/>
              </a:prstGeom>
            </p:spPr>
          </p:pic>
        </p:grpSp>
      </p:grpSp>
      <p:grpSp>
        <p:nvGrpSpPr>
          <p:cNvPr id="11" name="Group 10"/>
          <p:cNvGrpSpPr/>
          <p:nvPr/>
        </p:nvGrpSpPr>
        <p:grpSpPr>
          <a:xfrm>
            <a:off x="571080" y="813575"/>
            <a:ext cx="7162801" cy="2423032"/>
            <a:chOff x="381000" y="3267384"/>
            <a:chExt cx="7620000" cy="2577692"/>
          </a:xfrm>
        </p:grpSpPr>
        <p:grpSp>
          <p:nvGrpSpPr>
            <p:cNvPr id="18" name="Group 17"/>
            <p:cNvGrpSpPr/>
            <p:nvPr/>
          </p:nvGrpSpPr>
          <p:grpSpPr>
            <a:xfrm>
              <a:off x="381000" y="3330476"/>
              <a:ext cx="7620000" cy="2514600"/>
              <a:chOff x="381000" y="3200400"/>
              <a:chExt cx="7620000" cy="2514600"/>
            </a:xfrm>
          </p:grpSpPr>
          <p:pic>
            <p:nvPicPr>
              <p:cNvPr id="20" name="Picture 19" descr="DSC_4822 copy.JPG"/>
              <p:cNvPicPr>
                <a:picLocks noChangeAspect="1"/>
              </p:cNvPicPr>
              <p:nvPr/>
            </p:nvPicPr>
            <p:blipFill>
              <a:blip r:embed="rId3" cstate="print"/>
              <a:stretch>
                <a:fillRect/>
              </a:stretch>
            </p:blipFill>
            <p:spPr>
              <a:xfrm>
                <a:off x="5134315" y="3505200"/>
                <a:ext cx="2704557" cy="2028419"/>
              </a:xfrm>
              <a:prstGeom prst="rect">
                <a:avLst/>
              </a:prstGeom>
              <a:ln>
                <a:noFill/>
              </a:ln>
              <a:effectLst>
                <a:outerShdw blurRad="292100" dist="139700" dir="2700000" algn="tl" rotWithShape="0">
                  <a:srgbClr val="333333">
                    <a:alpha val="65000"/>
                  </a:srgbClr>
                </a:outerShdw>
              </a:effectLst>
            </p:spPr>
          </p:pic>
          <p:sp>
            <p:nvSpPr>
              <p:cNvPr id="21" name="TextBox 11"/>
              <p:cNvSpPr txBox="1"/>
              <p:nvPr/>
            </p:nvSpPr>
            <p:spPr>
              <a:xfrm>
                <a:off x="705255" y="3223122"/>
                <a:ext cx="4377447" cy="245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R" smtClean="0"/>
                  <a:t>Mayor espacio en la cabina del paciente.  Capacidad para transportar hasta seis personas (1 o 2 Pilotos, 2 o 3 Personal Médico, 1 o 2 pacientes, 1 familiar de ser necesario).  Mayor comodidad y accesibilidad al paciente.  Cabina del Piloto se encuentra separada de la cabina médica donde se encuentra el paciente.</a:t>
                </a:r>
                <a:endParaRPr lang="es-PR"/>
              </a:p>
            </p:txBody>
          </p:sp>
          <p:sp>
            <p:nvSpPr>
              <p:cNvPr id="22" name="Rounded Rectangle 21"/>
              <p:cNvSpPr/>
              <p:nvPr/>
            </p:nvSpPr>
            <p:spPr>
              <a:xfrm>
                <a:off x="381000" y="3200400"/>
                <a:ext cx="7620000" cy="2514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9" name="Rectangle 18"/>
            <p:cNvSpPr/>
            <p:nvPr/>
          </p:nvSpPr>
          <p:spPr>
            <a:xfrm>
              <a:off x="5650149" y="3267384"/>
              <a:ext cx="1610370" cy="491133"/>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AEROMED</a:t>
              </a:r>
              <a:endParaRPr lang="en-US" sz="24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grpSp>
      <p:grpSp>
        <p:nvGrpSpPr>
          <p:cNvPr id="12" name="Group 11"/>
          <p:cNvGrpSpPr/>
          <p:nvPr/>
        </p:nvGrpSpPr>
        <p:grpSpPr>
          <a:xfrm>
            <a:off x="571080" y="3331489"/>
            <a:ext cx="7162800" cy="2418564"/>
            <a:chOff x="381000" y="3272135"/>
            <a:chExt cx="7620000" cy="2572941"/>
          </a:xfrm>
        </p:grpSpPr>
        <p:grpSp>
          <p:nvGrpSpPr>
            <p:cNvPr id="13" name="Group 12"/>
            <p:cNvGrpSpPr/>
            <p:nvPr/>
          </p:nvGrpSpPr>
          <p:grpSpPr>
            <a:xfrm>
              <a:off x="381000" y="3330476"/>
              <a:ext cx="7620000" cy="2514600"/>
              <a:chOff x="381000" y="3200400"/>
              <a:chExt cx="7620000" cy="2514600"/>
            </a:xfrm>
          </p:grpSpPr>
          <p:pic>
            <p:nvPicPr>
              <p:cNvPr id="15" name="Picture 14" descr="DSC_4822 copy.JPG"/>
              <p:cNvPicPr>
                <a:picLocks noChangeAspect="1"/>
              </p:cNvPicPr>
              <p:nvPr/>
            </p:nvPicPr>
            <p:blipFill>
              <a:blip r:embed="rId4" cstate="print"/>
              <a:stretch>
                <a:fillRect/>
              </a:stretch>
            </p:blipFill>
            <p:spPr>
              <a:xfrm>
                <a:off x="4724400" y="3505200"/>
                <a:ext cx="3047999" cy="2028419"/>
              </a:xfrm>
              <a:prstGeom prst="rect">
                <a:avLst/>
              </a:prstGeom>
              <a:ln>
                <a:noFill/>
              </a:ln>
              <a:effectLst>
                <a:outerShdw blurRad="292100" dist="139700" dir="2700000" algn="tl" rotWithShape="0">
                  <a:srgbClr val="333333">
                    <a:alpha val="65000"/>
                  </a:srgbClr>
                </a:outerShdw>
              </a:effectLst>
            </p:spPr>
          </p:pic>
          <p:sp>
            <p:nvSpPr>
              <p:cNvPr id="16" name="TextBox 17"/>
              <p:cNvSpPr txBox="1"/>
              <p:nvPr/>
            </p:nvSpPr>
            <p:spPr>
              <a:xfrm>
                <a:off x="457200" y="3620165"/>
                <a:ext cx="4139119" cy="18663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R" dirty="0" smtClean="0"/>
                  <a:t>Espacio mas limitado en tamaño.  Capacidad para transportar 4 personas (1 Piloto, 2 Personal Médico, 1 paciente.  Piloto esta expuesto a la cabina médica donde se encuentra el paciente.</a:t>
                </a:r>
                <a:endParaRPr lang="es-PR" dirty="0"/>
              </a:p>
            </p:txBody>
          </p:sp>
          <p:sp>
            <p:nvSpPr>
              <p:cNvPr id="17" name="Rounded Rectangle 16"/>
              <p:cNvSpPr/>
              <p:nvPr/>
            </p:nvSpPr>
            <p:spPr>
              <a:xfrm>
                <a:off x="381000" y="3200400"/>
                <a:ext cx="7620000" cy="2514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 name="Rectangle 13"/>
            <p:cNvSpPr/>
            <p:nvPr/>
          </p:nvSpPr>
          <p:spPr>
            <a:xfrm>
              <a:off x="5724588" y="3272135"/>
              <a:ext cx="1057212" cy="461665"/>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Aviane</a:t>
              </a:r>
              <a:endParaRPr lang="en-US" sz="24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4126366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0" cy="1143000"/>
          </a:xfrm>
        </p:spPr>
        <p:txBody>
          <a:bodyPr/>
          <a:lstStyle/>
          <a:p>
            <a:r>
              <a:rPr lang="en-US" b="1" dirty="0" err="1" smtClean="0"/>
              <a:t>Trasfondo</a:t>
            </a:r>
            <a:r>
              <a:rPr lang="en-US" b="1" dirty="0" smtClean="0"/>
              <a:t> de AEROMED</a:t>
            </a:r>
            <a:endParaRPr lang="en-US" b="1" dirty="0"/>
          </a:p>
        </p:txBody>
      </p:sp>
      <p:sp>
        <p:nvSpPr>
          <p:cNvPr id="3" name="Content Placeholder 2"/>
          <p:cNvSpPr>
            <a:spLocks noGrp="1"/>
          </p:cNvSpPr>
          <p:nvPr>
            <p:ph idx="1"/>
          </p:nvPr>
        </p:nvSpPr>
        <p:spPr>
          <a:xfrm>
            <a:off x="76200" y="1600200"/>
            <a:ext cx="8229600" cy="4525963"/>
          </a:xfrm>
        </p:spPr>
        <p:txBody>
          <a:bodyPr/>
          <a:lstStyle/>
          <a:p>
            <a:r>
              <a:rPr lang="es-PR" dirty="0" smtClean="0"/>
              <a:t>La gran familia de AMRG y sus compañías hermanas emplean sobre 650 empleados y proveen servicios médicos en los estados de Wyoming, Colorado, Arizona, Nuevo México, Utah, </a:t>
            </a:r>
            <a:r>
              <a:rPr lang="es-PR" dirty="0" err="1" smtClean="0"/>
              <a:t>Hawaii</a:t>
            </a:r>
            <a:r>
              <a:rPr lang="es-PR" dirty="0" smtClean="0"/>
              <a:t>, Alaska, Dakota del Norte, Montana, Michigan, Minnesota y Puerto Rico.  Hasta el momento en Puerto Rico se emplean cerca de 42 puertorriqueños.</a:t>
            </a:r>
            <a:endParaRPr lang="es-PR" dirty="0"/>
          </a:p>
        </p:txBody>
      </p:sp>
      <p:grpSp>
        <p:nvGrpSpPr>
          <p:cNvPr id="10" name="Group 9"/>
          <p:cNvGrpSpPr/>
          <p:nvPr/>
        </p:nvGrpSpPr>
        <p:grpSpPr>
          <a:xfrm>
            <a:off x="0" y="6096000"/>
            <a:ext cx="5562600" cy="776514"/>
            <a:chOff x="0" y="6096000"/>
            <a:chExt cx="5562600" cy="776514"/>
          </a:xfrm>
        </p:grpSpPr>
        <p:sp>
          <p:nvSpPr>
            <p:cNvPr id="11" name="Rounded Rectangle 10"/>
            <p:cNvSpPr/>
            <p:nvPr/>
          </p:nvSpPr>
          <p:spPr>
            <a:xfrm>
              <a:off x="381000" y="6248400"/>
              <a:ext cx="5181600" cy="533400"/>
            </a:xfrm>
            <a:prstGeom prst="round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00200" y="6248400"/>
              <a:ext cx="3048000" cy="461665"/>
            </a:xfrm>
            <a:prstGeom prst="rect">
              <a:avLst/>
            </a:prstGeom>
            <a:noFill/>
          </p:spPr>
          <p:txBody>
            <a:bodyPr wrap="square" lIns="91440" tIns="45720" rIns="91440" bIns="45720">
              <a:spAutoFit/>
            </a:bodyPr>
            <a:lstStyle/>
            <a:p>
              <a:pPr algn="ctr"/>
              <a:r>
                <a:rPr lang="en-US" sz="2400" dirty="0">
                  <a:ln w="18415" cmpd="sng">
                    <a:solidFill>
                      <a:schemeClr val="bg1">
                        <a:lumMod val="75000"/>
                      </a:schemeClr>
                    </a:solidFill>
                    <a:prstDash val="solid"/>
                  </a:ln>
                  <a:solidFill>
                    <a:schemeClr val="bg1">
                      <a:lumMod val="75000"/>
                    </a:schemeClr>
                  </a:solidFill>
                  <a:effectLst>
                    <a:outerShdw blurRad="63500" dir="3600000" algn="tl" rotWithShape="0">
                      <a:srgbClr val="000000">
                        <a:alpha val="70000"/>
                      </a:srgbClr>
                    </a:outerShdw>
                  </a:effectLst>
                  <a:latin typeface="Century" pitchFamily="18" charset="0"/>
                </a:rPr>
                <a:t>AMRG / TMPR</a:t>
              </a:r>
            </a:p>
          </p:txBody>
        </p:sp>
        <p:grpSp>
          <p:nvGrpSpPr>
            <p:cNvPr id="13" name="Group 10"/>
            <p:cNvGrpSpPr/>
            <p:nvPr/>
          </p:nvGrpSpPr>
          <p:grpSpPr>
            <a:xfrm>
              <a:off x="0" y="6096000"/>
              <a:ext cx="762000" cy="776514"/>
              <a:chOff x="0" y="0"/>
              <a:chExt cx="3057748" cy="3130550"/>
            </a:xfrm>
          </p:grpSpPr>
          <p:sp>
            <p:nvSpPr>
              <p:cNvPr id="14" name="Oval 13"/>
              <p:cNvSpPr/>
              <p:nvPr/>
            </p:nvSpPr>
            <p:spPr>
              <a:xfrm>
                <a:off x="228600" y="228600"/>
                <a:ext cx="2590800" cy="2667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dirty="0">
                  <a:solidFill>
                    <a:schemeClr val="bg1"/>
                  </a:solidFill>
                </a:endParaRPr>
              </a:p>
            </p:txBody>
          </p:sp>
          <p:pic>
            <p:nvPicPr>
              <p:cNvPr id="15" name="Picture 14" descr="phot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3057748" cy="3130550"/>
              </a:xfrm>
              <a:prstGeom prst="rect">
                <a:avLst/>
              </a:prstGeom>
            </p:spPr>
          </p:pic>
        </p:grpSp>
      </p:grpSp>
    </p:spTree>
    <p:extLst>
      <p:ext uri="{BB962C8B-B14F-4D97-AF65-F5344CB8AC3E}">
        <p14:creationId xmlns:p14="http://schemas.microsoft.com/office/powerpoint/2010/main" val="1748330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96200" cy="1143000"/>
          </a:xfrm>
        </p:spPr>
        <p:txBody>
          <a:bodyPr>
            <a:normAutofit/>
          </a:bodyPr>
          <a:lstStyle/>
          <a:p>
            <a:r>
              <a:rPr lang="es-PR" sz="4200" b="1" dirty="0" smtClean="0"/>
              <a:t>TRASFONDO SITUACIÓN ACTUAL</a:t>
            </a:r>
            <a:endParaRPr lang="en-US" sz="4200" b="1" dirty="0"/>
          </a:p>
        </p:txBody>
      </p:sp>
      <p:sp>
        <p:nvSpPr>
          <p:cNvPr id="3" name="Content Placeholder 2"/>
          <p:cNvSpPr>
            <a:spLocks noGrp="1"/>
          </p:cNvSpPr>
          <p:nvPr>
            <p:ph idx="1"/>
          </p:nvPr>
        </p:nvSpPr>
        <p:spPr>
          <a:xfrm>
            <a:off x="76200" y="1524000"/>
            <a:ext cx="8229600" cy="4525963"/>
          </a:xfrm>
        </p:spPr>
        <p:txBody>
          <a:bodyPr>
            <a:normAutofit lnSpcReduction="10000"/>
          </a:bodyPr>
          <a:lstStyle/>
          <a:p>
            <a:pPr lvl="0"/>
            <a:r>
              <a:rPr lang="es-PR" dirty="0"/>
              <a:t>Luego de adquirir ciertos activos de Aeromed, Traslados </a:t>
            </a:r>
            <a:r>
              <a:rPr lang="es-PR" dirty="0" smtClean="0"/>
              <a:t>Médicos d/b/a </a:t>
            </a:r>
            <a:r>
              <a:rPr lang="es-PR" dirty="0"/>
              <a:t>Aeromed reinicia operaciones en </a:t>
            </a:r>
            <a:r>
              <a:rPr lang="es-PR" dirty="0" smtClean="0"/>
              <a:t>abril </a:t>
            </a:r>
            <a:r>
              <a:rPr lang="es-PR" dirty="0"/>
              <a:t>2013.</a:t>
            </a:r>
          </a:p>
          <a:p>
            <a:r>
              <a:rPr lang="es-PR" dirty="0" smtClean="0"/>
              <a:t>Para el 2013 hay conversaciones con el Secretario de Salud, Dr. </a:t>
            </a:r>
            <a:r>
              <a:rPr lang="es-PR" dirty="0" err="1" smtClean="0"/>
              <a:t>Joglar</a:t>
            </a:r>
            <a:r>
              <a:rPr lang="es-PR" dirty="0" smtClean="0"/>
              <a:t>, y autoriza verbalmente que se continúe la operación.</a:t>
            </a:r>
          </a:p>
          <a:p>
            <a:r>
              <a:rPr lang="es-PR" dirty="0" smtClean="0"/>
              <a:t>Aeromed continuó operando sin contrato a pesar de que insistentemente se solicitó que se formalizara un acuerdo. </a:t>
            </a:r>
          </a:p>
          <a:p>
            <a:endParaRPr lang="es-PR" dirty="0" smtClean="0"/>
          </a:p>
          <a:p>
            <a:pPr marL="0" indent="0">
              <a:buNone/>
            </a:pPr>
            <a:endParaRPr lang="es-PR" dirty="0" smtClean="0"/>
          </a:p>
        </p:txBody>
      </p:sp>
      <p:grpSp>
        <p:nvGrpSpPr>
          <p:cNvPr id="10" name="Group 9"/>
          <p:cNvGrpSpPr/>
          <p:nvPr/>
        </p:nvGrpSpPr>
        <p:grpSpPr>
          <a:xfrm>
            <a:off x="0" y="6096000"/>
            <a:ext cx="5562600" cy="776514"/>
            <a:chOff x="0" y="6096000"/>
            <a:chExt cx="5562600" cy="776514"/>
          </a:xfrm>
        </p:grpSpPr>
        <p:sp>
          <p:nvSpPr>
            <p:cNvPr id="11" name="Rounded Rectangle 10"/>
            <p:cNvSpPr/>
            <p:nvPr/>
          </p:nvSpPr>
          <p:spPr>
            <a:xfrm>
              <a:off x="381000" y="6248400"/>
              <a:ext cx="5181600" cy="533400"/>
            </a:xfrm>
            <a:prstGeom prst="round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00200" y="6248400"/>
              <a:ext cx="3048000" cy="461665"/>
            </a:xfrm>
            <a:prstGeom prst="rect">
              <a:avLst/>
            </a:prstGeom>
            <a:noFill/>
          </p:spPr>
          <p:txBody>
            <a:bodyPr wrap="square" lIns="91440" tIns="45720" rIns="91440" bIns="45720">
              <a:spAutoFit/>
            </a:bodyPr>
            <a:lstStyle/>
            <a:p>
              <a:pPr algn="ctr"/>
              <a:r>
                <a:rPr lang="en-US" sz="2400" dirty="0">
                  <a:ln w="18415" cmpd="sng">
                    <a:solidFill>
                      <a:schemeClr val="bg1">
                        <a:lumMod val="75000"/>
                      </a:schemeClr>
                    </a:solidFill>
                    <a:prstDash val="solid"/>
                  </a:ln>
                  <a:solidFill>
                    <a:schemeClr val="bg1">
                      <a:lumMod val="75000"/>
                    </a:schemeClr>
                  </a:solidFill>
                  <a:effectLst>
                    <a:outerShdw blurRad="63500" dir="3600000" algn="tl" rotWithShape="0">
                      <a:srgbClr val="000000">
                        <a:alpha val="70000"/>
                      </a:srgbClr>
                    </a:outerShdw>
                  </a:effectLst>
                  <a:latin typeface="Century" pitchFamily="18" charset="0"/>
                </a:rPr>
                <a:t>AMRG / TMPR</a:t>
              </a:r>
            </a:p>
          </p:txBody>
        </p:sp>
        <p:grpSp>
          <p:nvGrpSpPr>
            <p:cNvPr id="13" name="Group 10"/>
            <p:cNvGrpSpPr/>
            <p:nvPr/>
          </p:nvGrpSpPr>
          <p:grpSpPr>
            <a:xfrm>
              <a:off x="0" y="6096000"/>
              <a:ext cx="762000" cy="776514"/>
              <a:chOff x="0" y="0"/>
              <a:chExt cx="3057748" cy="3130550"/>
            </a:xfrm>
          </p:grpSpPr>
          <p:sp>
            <p:nvSpPr>
              <p:cNvPr id="14" name="Oval 13"/>
              <p:cNvSpPr/>
              <p:nvPr/>
            </p:nvSpPr>
            <p:spPr>
              <a:xfrm>
                <a:off x="228600" y="228600"/>
                <a:ext cx="2590800" cy="2667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dirty="0">
                  <a:solidFill>
                    <a:schemeClr val="bg1"/>
                  </a:solidFill>
                </a:endParaRPr>
              </a:p>
            </p:txBody>
          </p:sp>
          <p:pic>
            <p:nvPicPr>
              <p:cNvPr id="15" name="Picture 14" descr="phot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3057748" cy="3130550"/>
              </a:xfrm>
              <a:prstGeom prst="rect">
                <a:avLst/>
              </a:prstGeom>
            </p:spPr>
          </p:pic>
        </p:grpSp>
      </p:grpSp>
    </p:spTree>
    <p:extLst>
      <p:ext uri="{BB962C8B-B14F-4D97-AF65-F5344CB8AC3E}">
        <p14:creationId xmlns:p14="http://schemas.microsoft.com/office/powerpoint/2010/main" val="817542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0" cy="1143000"/>
          </a:xfrm>
        </p:spPr>
        <p:txBody>
          <a:bodyPr>
            <a:normAutofit/>
          </a:bodyPr>
          <a:lstStyle/>
          <a:p>
            <a:r>
              <a:rPr lang="es-PR" sz="4200" b="1" dirty="0" smtClean="0"/>
              <a:t>TRASFONDO SITUACIÓN ACTUAL</a:t>
            </a:r>
            <a:endParaRPr lang="en-US" sz="4200" b="1" dirty="0"/>
          </a:p>
        </p:txBody>
      </p:sp>
      <p:sp>
        <p:nvSpPr>
          <p:cNvPr id="3" name="Content Placeholder 2"/>
          <p:cNvSpPr>
            <a:spLocks noGrp="1"/>
          </p:cNvSpPr>
          <p:nvPr>
            <p:ph idx="1"/>
          </p:nvPr>
        </p:nvSpPr>
        <p:spPr>
          <a:xfrm>
            <a:off x="76200" y="1493837"/>
            <a:ext cx="8229600" cy="4525963"/>
          </a:xfrm>
        </p:spPr>
        <p:txBody>
          <a:bodyPr>
            <a:normAutofit lnSpcReduction="10000"/>
          </a:bodyPr>
          <a:lstStyle/>
          <a:p>
            <a:r>
              <a:rPr lang="es-PR" dirty="0" smtClean="0"/>
              <a:t>Cuando la nueva Secretaria de Salud Ana </a:t>
            </a:r>
            <a:r>
              <a:rPr lang="es-PR" dirty="0" err="1" smtClean="0"/>
              <a:t>Ríus</a:t>
            </a:r>
            <a:r>
              <a:rPr lang="es-PR" dirty="0" smtClean="0"/>
              <a:t> ocupa el cargo, la propia Secretaria de Salud autorizó que continuáramos operando bajo los mismos parámetros.</a:t>
            </a:r>
          </a:p>
          <a:p>
            <a:r>
              <a:rPr lang="es-PR" dirty="0" err="1" smtClean="0"/>
              <a:t>Aeromed</a:t>
            </a:r>
            <a:r>
              <a:rPr lang="es-PR" dirty="0" smtClean="0"/>
              <a:t> continúa solicitando contratación y no se produce la misma.</a:t>
            </a:r>
          </a:p>
          <a:p>
            <a:r>
              <a:rPr lang="es-PR" dirty="0" smtClean="0"/>
              <a:t>El Departamento de Salud, a sabiendas que </a:t>
            </a:r>
            <a:r>
              <a:rPr lang="es-PR" dirty="0" err="1" smtClean="0"/>
              <a:t>Aeromed</a:t>
            </a:r>
            <a:r>
              <a:rPr lang="es-PR" dirty="0" smtClean="0"/>
              <a:t> está trabajando con pacientes de Mi Salud, no desautoriza la operación. </a:t>
            </a:r>
            <a:endParaRPr lang="en-US" dirty="0"/>
          </a:p>
        </p:txBody>
      </p:sp>
      <p:grpSp>
        <p:nvGrpSpPr>
          <p:cNvPr id="10" name="Group 9"/>
          <p:cNvGrpSpPr/>
          <p:nvPr/>
        </p:nvGrpSpPr>
        <p:grpSpPr>
          <a:xfrm>
            <a:off x="0" y="6096000"/>
            <a:ext cx="5562600" cy="776514"/>
            <a:chOff x="0" y="6096000"/>
            <a:chExt cx="5562600" cy="776514"/>
          </a:xfrm>
        </p:grpSpPr>
        <p:sp>
          <p:nvSpPr>
            <p:cNvPr id="11" name="Rounded Rectangle 10"/>
            <p:cNvSpPr/>
            <p:nvPr/>
          </p:nvSpPr>
          <p:spPr>
            <a:xfrm>
              <a:off x="381000" y="6248400"/>
              <a:ext cx="5181600" cy="533400"/>
            </a:xfrm>
            <a:prstGeom prst="round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00200" y="6248400"/>
              <a:ext cx="3048000" cy="461665"/>
            </a:xfrm>
            <a:prstGeom prst="rect">
              <a:avLst/>
            </a:prstGeom>
            <a:noFill/>
          </p:spPr>
          <p:txBody>
            <a:bodyPr wrap="square" lIns="91440" tIns="45720" rIns="91440" bIns="45720">
              <a:spAutoFit/>
            </a:bodyPr>
            <a:lstStyle/>
            <a:p>
              <a:pPr algn="ctr"/>
              <a:r>
                <a:rPr lang="en-US" sz="2400" dirty="0">
                  <a:ln w="18415" cmpd="sng">
                    <a:solidFill>
                      <a:schemeClr val="bg1">
                        <a:lumMod val="75000"/>
                      </a:schemeClr>
                    </a:solidFill>
                    <a:prstDash val="solid"/>
                  </a:ln>
                  <a:solidFill>
                    <a:schemeClr val="bg1">
                      <a:lumMod val="75000"/>
                    </a:schemeClr>
                  </a:solidFill>
                  <a:effectLst>
                    <a:outerShdw blurRad="63500" dir="3600000" algn="tl" rotWithShape="0">
                      <a:srgbClr val="000000">
                        <a:alpha val="70000"/>
                      </a:srgbClr>
                    </a:outerShdw>
                  </a:effectLst>
                  <a:latin typeface="Century" pitchFamily="18" charset="0"/>
                </a:rPr>
                <a:t>AMRG / TMPR</a:t>
              </a:r>
            </a:p>
          </p:txBody>
        </p:sp>
        <p:grpSp>
          <p:nvGrpSpPr>
            <p:cNvPr id="13" name="Group 10"/>
            <p:cNvGrpSpPr/>
            <p:nvPr/>
          </p:nvGrpSpPr>
          <p:grpSpPr>
            <a:xfrm>
              <a:off x="0" y="6096000"/>
              <a:ext cx="762000" cy="776514"/>
              <a:chOff x="0" y="0"/>
              <a:chExt cx="3057748" cy="3130550"/>
            </a:xfrm>
          </p:grpSpPr>
          <p:sp>
            <p:nvSpPr>
              <p:cNvPr id="14" name="Oval 13"/>
              <p:cNvSpPr/>
              <p:nvPr/>
            </p:nvSpPr>
            <p:spPr>
              <a:xfrm>
                <a:off x="228600" y="228600"/>
                <a:ext cx="2590800" cy="2667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dirty="0">
                  <a:solidFill>
                    <a:schemeClr val="bg1"/>
                  </a:solidFill>
                </a:endParaRPr>
              </a:p>
            </p:txBody>
          </p:sp>
          <p:pic>
            <p:nvPicPr>
              <p:cNvPr id="15" name="Picture 14" descr="phot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3057748" cy="3130550"/>
              </a:xfrm>
              <a:prstGeom prst="rect">
                <a:avLst/>
              </a:prstGeom>
            </p:spPr>
          </p:pic>
        </p:grpSp>
      </p:grpSp>
    </p:spTree>
    <p:extLst>
      <p:ext uri="{BB962C8B-B14F-4D97-AF65-F5344CB8AC3E}">
        <p14:creationId xmlns:p14="http://schemas.microsoft.com/office/powerpoint/2010/main" val="261705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96200" cy="1143000"/>
          </a:xfrm>
        </p:spPr>
        <p:txBody>
          <a:bodyPr>
            <a:normAutofit/>
          </a:bodyPr>
          <a:lstStyle/>
          <a:p>
            <a:r>
              <a:rPr lang="es-PR" sz="4200" b="1" dirty="0" smtClean="0"/>
              <a:t>TRASFONDO SITUACIÓN ACTUAL</a:t>
            </a:r>
            <a:endParaRPr lang="en-US" sz="4200" b="1" dirty="0"/>
          </a:p>
        </p:txBody>
      </p:sp>
      <p:sp>
        <p:nvSpPr>
          <p:cNvPr id="3" name="Content Placeholder 2"/>
          <p:cNvSpPr>
            <a:spLocks noGrp="1"/>
          </p:cNvSpPr>
          <p:nvPr>
            <p:ph idx="1"/>
          </p:nvPr>
        </p:nvSpPr>
        <p:spPr>
          <a:xfrm>
            <a:off x="76200" y="1371600"/>
            <a:ext cx="8229600" cy="4495800"/>
          </a:xfrm>
        </p:spPr>
        <p:txBody>
          <a:bodyPr>
            <a:normAutofit fontScale="85000" lnSpcReduction="10000"/>
          </a:bodyPr>
          <a:lstStyle/>
          <a:p>
            <a:r>
              <a:rPr lang="es-PR" dirty="0" smtClean="0"/>
              <a:t>Desde que </a:t>
            </a:r>
            <a:r>
              <a:rPr lang="es-PR" dirty="0" err="1" smtClean="0"/>
              <a:t>Aeromed</a:t>
            </a:r>
            <a:r>
              <a:rPr lang="es-PR" dirty="0" smtClean="0"/>
              <a:t> comenzó operaciones no ha cobrado ni un solo centavo de ASES/Reforma Mi Salud.</a:t>
            </a:r>
          </a:p>
          <a:p>
            <a:r>
              <a:rPr lang="es-PR" dirty="0" smtClean="0"/>
              <a:t>Desde enero de 2014 se están haciendo gestiones para el cobro y la Secretaria de Salud solamente está dispuesta a pagar 17 de 262 vuelos realizados.</a:t>
            </a:r>
          </a:p>
          <a:p>
            <a:r>
              <a:rPr lang="es-PR" dirty="0" smtClean="0"/>
              <a:t>La gerencia de Aeromed le envía misivas a la Secretaria de Salud y le reduce la deuda de $4.6 millones a $1.7. </a:t>
            </a:r>
          </a:p>
          <a:p>
            <a:r>
              <a:rPr lang="es-PR" dirty="0" smtClean="0"/>
              <a:t>Posteriormente y en ánimo de ser sensibles a la situación fiscal del Gobierno se reduce la deuda nuevamente a $1.4 millones y se le ofrece un plan de pagos que no prospera.</a:t>
            </a:r>
            <a:endParaRPr lang="en-US" dirty="0"/>
          </a:p>
        </p:txBody>
      </p:sp>
      <p:grpSp>
        <p:nvGrpSpPr>
          <p:cNvPr id="10" name="Group 9"/>
          <p:cNvGrpSpPr/>
          <p:nvPr/>
        </p:nvGrpSpPr>
        <p:grpSpPr>
          <a:xfrm>
            <a:off x="0" y="6096000"/>
            <a:ext cx="5562600" cy="776514"/>
            <a:chOff x="0" y="6096000"/>
            <a:chExt cx="5562600" cy="776514"/>
          </a:xfrm>
        </p:grpSpPr>
        <p:sp>
          <p:nvSpPr>
            <p:cNvPr id="11" name="Rounded Rectangle 10"/>
            <p:cNvSpPr/>
            <p:nvPr/>
          </p:nvSpPr>
          <p:spPr>
            <a:xfrm>
              <a:off x="381000" y="6248400"/>
              <a:ext cx="5181600" cy="533400"/>
            </a:xfrm>
            <a:prstGeom prst="round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00200" y="6248400"/>
              <a:ext cx="3048000" cy="461665"/>
            </a:xfrm>
            <a:prstGeom prst="rect">
              <a:avLst/>
            </a:prstGeom>
            <a:noFill/>
          </p:spPr>
          <p:txBody>
            <a:bodyPr wrap="square" lIns="91440" tIns="45720" rIns="91440" bIns="45720">
              <a:spAutoFit/>
            </a:bodyPr>
            <a:lstStyle/>
            <a:p>
              <a:pPr algn="ctr"/>
              <a:r>
                <a:rPr lang="en-US" sz="2400" dirty="0">
                  <a:ln w="18415" cmpd="sng">
                    <a:solidFill>
                      <a:schemeClr val="bg1">
                        <a:lumMod val="75000"/>
                      </a:schemeClr>
                    </a:solidFill>
                    <a:prstDash val="solid"/>
                  </a:ln>
                  <a:solidFill>
                    <a:schemeClr val="bg1">
                      <a:lumMod val="75000"/>
                    </a:schemeClr>
                  </a:solidFill>
                  <a:effectLst>
                    <a:outerShdw blurRad="63500" dir="3600000" algn="tl" rotWithShape="0">
                      <a:srgbClr val="000000">
                        <a:alpha val="70000"/>
                      </a:srgbClr>
                    </a:outerShdw>
                  </a:effectLst>
                  <a:latin typeface="Century" pitchFamily="18" charset="0"/>
                </a:rPr>
                <a:t>AMRG / TMPR</a:t>
              </a:r>
            </a:p>
          </p:txBody>
        </p:sp>
        <p:grpSp>
          <p:nvGrpSpPr>
            <p:cNvPr id="13" name="Group 10"/>
            <p:cNvGrpSpPr/>
            <p:nvPr/>
          </p:nvGrpSpPr>
          <p:grpSpPr>
            <a:xfrm>
              <a:off x="0" y="6096000"/>
              <a:ext cx="762000" cy="776514"/>
              <a:chOff x="0" y="0"/>
              <a:chExt cx="3057748" cy="3130550"/>
            </a:xfrm>
          </p:grpSpPr>
          <p:sp>
            <p:nvSpPr>
              <p:cNvPr id="14" name="Oval 13"/>
              <p:cNvSpPr/>
              <p:nvPr/>
            </p:nvSpPr>
            <p:spPr>
              <a:xfrm>
                <a:off x="228600" y="228600"/>
                <a:ext cx="2590800" cy="2667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dirty="0">
                  <a:solidFill>
                    <a:schemeClr val="bg1"/>
                  </a:solidFill>
                </a:endParaRPr>
              </a:p>
            </p:txBody>
          </p:sp>
          <p:pic>
            <p:nvPicPr>
              <p:cNvPr id="15" name="Picture 14" descr="phot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3057748" cy="3130550"/>
              </a:xfrm>
              <a:prstGeom prst="rect">
                <a:avLst/>
              </a:prstGeom>
            </p:spPr>
          </p:pic>
        </p:grpSp>
      </p:grpSp>
    </p:spTree>
    <p:extLst>
      <p:ext uri="{BB962C8B-B14F-4D97-AF65-F5344CB8AC3E}">
        <p14:creationId xmlns:p14="http://schemas.microsoft.com/office/powerpoint/2010/main" val="2812904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43800" cy="1143000"/>
          </a:xfrm>
        </p:spPr>
        <p:txBody>
          <a:bodyPr>
            <a:normAutofit/>
          </a:bodyPr>
          <a:lstStyle/>
          <a:p>
            <a:r>
              <a:rPr lang="es-PR" sz="4200" b="1" dirty="0" smtClean="0"/>
              <a:t>TRASFONDO SITUACIÓN ACTUAL</a:t>
            </a:r>
            <a:endParaRPr lang="en-US" sz="4200" b="1" dirty="0"/>
          </a:p>
        </p:txBody>
      </p:sp>
      <p:pic>
        <p:nvPicPr>
          <p:cNvPr id="4" name="Picture 3" descr="DOH debt[9].pdf"/>
          <p:cNvPicPr>
            <a:picLocks noChangeAspect="1"/>
          </p:cNvPicPr>
          <p:nvPr/>
        </p:nvPicPr>
        <p:blipFill>
          <a:blip r:embed="rId2" cstate="print">
            <a:extLst>
              <a:ext uri="{28A0092B-C50C-407E-A947-70E740481C1C}">
                <a14:useLocalDpi xmlns:a14="http://schemas.microsoft.com/office/drawing/2010/main" val="0"/>
              </a:ext>
            </a:extLst>
          </a:blip>
          <a:srcRect l="3721" t="6667" r="5269" b="7778"/>
          <a:stretch>
            <a:fillRect/>
          </a:stretch>
        </p:blipFill>
        <p:spPr>
          <a:xfrm>
            <a:off x="685801" y="990600"/>
            <a:ext cx="6629400" cy="4815697"/>
          </a:xfrm>
          <a:prstGeom prst="rect">
            <a:avLst/>
          </a:prstGeom>
          <a:ln>
            <a:noFill/>
          </a:ln>
          <a:effectLst>
            <a:outerShdw blurRad="292100" dist="139700" dir="2700000" algn="tl" rotWithShape="0">
              <a:srgbClr val="333333">
                <a:alpha val="65000"/>
              </a:srgbClr>
            </a:outerShdw>
          </a:effectLst>
        </p:spPr>
      </p:pic>
      <p:grpSp>
        <p:nvGrpSpPr>
          <p:cNvPr id="12" name="Group 11"/>
          <p:cNvGrpSpPr/>
          <p:nvPr/>
        </p:nvGrpSpPr>
        <p:grpSpPr>
          <a:xfrm>
            <a:off x="0" y="6096000"/>
            <a:ext cx="5562600" cy="776514"/>
            <a:chOff x="0" y="6096000"/>
            <a:chExt cx="5562600" cy="776514"/>
          </a:xfrm>
        </p:grpSpPr>
        <p:sp>
          <p:nvSpPr>
            <p:cNvPr id="13" name="Rounded Rectangle 12"/>
            <p:cNvSpPr/>
            <p:nvPr/>
          </p:nvSpPr>
          <p:spPr>
            <a:xfrm>
              <a:off x="381000" y="6248400"/>
              <a:ext cx="5181600" cy="533400"/>
            </a:xfrm>
            <a:prstGeom prst="round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00200" y="6248400"/>
              <a:ext cx="3048000" cy="461665"/>
            </a:xfrm>
            <a:prstGeom prst="rect">
              <a:avLst/>
            </a:prstGeom>
            <a:noFill/>
          </p:spPr>
          <p:txBody>
            <a:bodyPr wrap="square" lIns="91440" tIns="45720" rIns="91440" bIns="45720">
              <a:spAutoFit/>
            </a:bodyPr>
            <a:lstStyle/>
            <a:p>
              <a:pPr algn="ctr"/>
              <a:r>
                <a:rPr lang="en-US" sz="2400" dirty="0">
                  <a:ln w="18415" cmpd="sng">
                    <a:solidFill>
                      <a:schemeClr val="bg1">
                        <a:lumMod val="75000"/>
                      </a:schemeClr>
                    </a:solidFill>
                    <a:prstDash val="solid"/>
                  </a:ln>
                  <a:solidFill>
                    <a:schemeClr val="bg1">
                      <a:lumMod val="75000"/>
                    </a:schemeClr>
                  </a:solidFill>
                  <a:effectLst>
                    <a:outerShdw blurRad="63500" dir="3600000" algn="tl" rotWithShape="0">
                      <a:srgbClr val="000000">
                        <a:alpha val="70000"/>
                      </a:srgbClr>
                    </a:outerShdw>
                  </a:effectLst>
                  <a:latin typeface="Century" pitchFamily="18" charset="0"/>
                </a:rPr>
                <a:t>AMRG / TMPR</a:t>
              </a:r>
            </a:p>
          </p:txBody>
        </p:sp>
        <p:grpSp>
          <p:nvGrpSpPr>
            <p:cNvPr id="15" name="Group 10"/>
            <p:cNvGrpSpPr/>
            <p:nvPr/>
          </p:nvGrpSpPr>
          <p:grpSpPr>
            <a:xfrm>
              <a:off x="0" y="6096000"/>
              <a:ext cx="762000" cy="776514"/>
              <a:chOff x="0" y="0"/>
              <a:chExt cx="3057748" cy="3130550"/>
            </a:xfrm>
          </p:grpSpPr>
          <p:sp>
            <p:nvSpPr>
              <p:cNvPr id="16" name="Oval 15"/>
              <p:cNvSpPr/>
              <p:nvPr/>
            </p:nvSpPr>
            <p:spPr>
              <a:xfrm>
                <a:off x="228600" y="228600"/>
                <a:ext cx="2590800" cy="2667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dirty="0">
                  <a:solidFill>
                    <a:schemeClr val="bg1"/>
                  </a:solidFill>
                </a:endParaRPr>
              </a:p>
            </p:txBody>
          </p:sp>
          <p:pic>
            <p:nvPicPr>
              <p:cNvPr id="17" name="Picture 16" descr="photo.JPG"/>
              <p:cNvPicPr>
                <a:picLocks noChangeAspect="1"/>
              </p:cNvPicPr>
              <p:nvPr/>
            </p:nvPicPr>
            <p:blipFill>
              <a:blip r:embed="rId3" cstate="print">
                <a:clrChange>
                  <a:clrFrom>
                    <a:srgbClr val="FFFFFF"/>
                  </a:clrFrom>
                  <a:clrTo>
                    <a:srgbClr val="FFFFFF">
                      <a:alpha val="0"/>
                    </a:srgbClr>
                  </a:clrTo>
                </a:clrChange>
              </a:blip>
              <a:stretch>
                <a:fillRect/>
              </a:stretch>
            </p:blipFill>
            <p:spPr>
              <a:xfrm>
                <a:off x="0" y="0"/>
                <a:ext cx="3057748" cy="3130550"/>
              </a:xfrm>
              <a:prstGeom prst="rect">
                <a:avLst/>
              </a:prstGeom>
            </p:spPr>
          </p:pic>
        </p:grpSp>
      </p:grpSp>
    </p:spTree>
    <p:extLst>
      <p:ext uri="{BB962C8B-B14F-4D97-AF65-F5344CB8AC3E}">
        <p14:creationId xmlns:p14="http://schemas.microsoft.com/office/powerpoint/2010/main" val="2944224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43800" cy="1143000"/>
          </a:xfrm>
        </p:spPr>
        <p:txBody>
          <a:bodyPr>
            <a:normAutofit/>
          </a:bodyPr>
          <a:lstStyle/>
          <a:p>
            <a:r>
              <a:rPr lang="es-PR" sz="4200" b="1" dirty="0" smtClean="0"/>
              <a:t>TRASFONDO SITUACIÓN ACTUAL</a:t>
            </a:r>
            <a:endParaRPr lang="en-US" sz="4200" b="1" dirty="0"/>
          </a:p>
        </p:txBody>
      </p:sp>
      <p:grpSp>
        <p:nvGrpSpPr>
          <p:cNvPr id="12" name="Group 11"/>
          <p:cNvGrpSpPr/>
          <p:nvPr/>
        </p:nvGrpSpPr>
        <p:grpSpPr>
          <a:xfrm>
            <a:off x="0" y="6096000"/>
            <a:ext cx="5562600" cy="776514"/>
            <a:chOff x="0" y="6096000"/>
            <a:chExt cx="5562600" cy="776514"/>
          </a:xfrm>
        </p:grpSpPr>
        <p:sp>
          <p:nvSpPr>
            <p:cNvPr id="13" name="Rounded Rectangle 12"/>
            <p:cNvSpPr/>
            <p:nvPr/>
          </p:nvSpPr>
          <p:spPr>
            <a:xfrm>
              <a:off x="381000" y="6248400"/>
              <a:ext cx="5181600" cy="533400"/>
            </a:xfrm>
            <a:prstGeom prst="round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00200" y="6248400"/>
              <a:ext cx="3048000" cy="461665"/>
            </a:xfrm>
            <a:prstGeom prst="rect">
              <a:avLst/>
            </a:prstGeom>
            <a:noFill/>
          </p:spPr>
          <p:txBody>
            <a:bodyPr wrap="square" lIns="91440" tIns="45720" rIns="91440" bIns="45720">
              <a:spAutoFit/>
            </a:bodyPr>
            <a:lstStyle/>
            <a:p>
              <a:pPr algn="ctr"/>
              <a:r>
                <a:rPr lang="en-US" sz="2400" dirty="0">
                  <a:ln w="18415" cmpd="sng">
                    <a:solidFill>
                      <a:schemeClr val="bg1">
                        <a:lumMod val="75000"/>
                      </a:schemeClr>
                    </a:solidFill>
                    <a:prstDash val="solid"/>
                  </a:ln>
                  <a:solidFill>
                    <a:schemeClr val="bg1">
                      <a:lumMod val="75000"/>
                    </a:schemeClr>
                  </a:solidFill>
                  <a:effectLst>
                    <a:outerShdw blurRad="63500" dir="3600000" algn="tl" rotWithShape="0">
                      <a:srgbClr val="000000">
                        <a:alpha val="70000"/>
                      </a:srgbClr>
                    </a:outerShdw>
                  </a:effectLst>
                  <a:latin typeface="Century" pitchFamily="18" charset="0"/>
                </a:rPr>
                <a:t>AMRG / TMPR</a:t>
              </a:r>
            </a:p>
          </p:txBody>
        </p:sp>
        <p:grpSp>
          <p:nvGrpSpPr>
            <p:cNvPr id="15" name="Group 10"/>
            <p:cNvGrpSpPr/>
            <p:nvPr/>
          </p:nvGrpSpPr>
          <p:grpSpPr>
            <a:xfrm>
              <a:off x="0" y="6096000"/>
              <a:ext cx="762000" cy="776514"/>
              <a:chOff x="0" y="0"/>
              <a:chExt cx="3057748" cy="3130550"/>
            </a:xfrm>
          </p:grpSpPr>
          <p:sp>
            <p:nvSpPr>
              <p:cNvPr id="16" name="Oval 15"/>
              <p:cNvSpPr/>
              <p:nvPr/>
            </p:nvSpPr>
            <p:spPr>
              <a:xfrm>
                <a:off x="228600" y="228600"/>
                <a:ext cx="2590800" cy="2667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dirty="0">
                  <a:solidFill>
                    <a:schemeClr val="bg1"/>
                  </a:solidFill>
                </a:endParaRPr>
              </a:p>
            </p:txBody>
          </p:sp>
          <p:pic>
            <p:nvPicPr>
              <p:cNvPr id="17" name="Picture 16" descr="phot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3057748" cy="3130550"/>
              </a:xfrm>
              <a:prstGeom prst="rect">
                <a:avLst/>
              </a:prstGeom>
            </p:spPr>
          </p:pic>
        </p:grpSp>
      </p:gr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743200"/>
            <a:ext cx="7342187" cy="962025"/>
          </a:xfrm>
          <a:prstGeom prst="rect">
            <a:avLst/>
          </a:prstGeom>
          <a:noFill/>
          <a:ln w="9525">
            <a:solidFill>
              <a:schemeClr val="tx1"/>
            </a:solidFill>
            <a:miter lim="800000"/>
            <a:headEnd/>
            <a:tailEnd/>
          </a:ln>
          <a:effectLst>
            <a:innerShdw blurRad="63500" dist="50800" dir="2700000">
              <a:prstClr val="black">
                <a:alpha val="50000"/>
              </a:prstClr>
            </a:innerShdw>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89327" y="1295398"/>
            <a:ext cx="8077200" cy="4524315"/>
          </a:xfrm>
          <a:prstGeom prst="rect">
            <a:avLst/>
          </a:prstGeom>
        </p:spPr>
        <p:txBody>
          <a:bodyPr wrap="square">
            <a:spAutoFit/>
          </a:bodyPr>
          <a:lstStyle/>
          <a:p>
            <a:pPr marL="342900" lvl="0" indent="-342900">
              <a:spcBef>
                <a:spcPct val="20000"/>
              </a:spcBef>
              <a:buFont typeface="Arial" panose="020B0604020202020204" pitchFamily="34" charset="0"/>
              <a:buChar char="•"/>
            </a:pPr>
            <a:r>
              <a:rPr lang="en-US" sz="3200" dirty="0" err="1">
                <a:solidFill>
                  <a:prstClr val="black"/>
                </a:solidFill>
              </a:rPr>
              <a:t>R</a:t>
            </a:r>
            <a:r>
              <a:rPr lang="en-US" sz="3200" dirty="0" err="1" smtClean="0">
                <a:solidFill>
                  <a:prstClr val="black"/>
                </a:solidFill>
              </a:rPr>
              <a:t>educciones</a:t>
            </a:r>
            <a:r>
              <a:rPr lang="en-US" sz="3200" dirty="0" smtClean="0">
                <a:solidFill>
                  <a:prstClr val="black"/>
                </a:solidFill>
              </a:rPr>
              <a:t> de </a:t>
            </a:r>
            <a:r>
              <a:rPr lang="en-US" sz="3200" dirty="0" err="1">
                <a:solidFill>
                  <a:prstClr val="black"/>
                </a:solidFill>
              </a:rPr>
              <a:t>pago</a:t>
            </a:r>
            <a:r>
              <a:rPr lang="en-US" sz="3200" dirty="0">
                <a:solidFill>
                  <a:prstClr val="black"/>
                </a:solidFill>
              </a:rPr>
              <a:t> </a:t>
            </a:r>
            <a:r>
              <a:rPr lang="en-US" sz="3200" dirty="0" err="1">
                <a:solidFill>
                  <a:prstClr val="black"/>
                </a:solidFill>
              </a:rPr>
              <a:t>por</a:t>
            </a:r>
            <a:r>
              <a:rPr lang="en-US" sz="3200" dirty="0">
                <a:solidFill>
                  <a:prstClr val="black"/>
                </a:solidFill>
              </a:rPr>
              <a:t> </a:t>
            </a:r>
            <a:r>
              <a:rPr lang="en-US" sz="3200" dirty="0" err="1">
                <a:solidFill>
                  <a:prstClr val="black"/>
                </a:solidFill>
              </a:rPr>
              <a:t>vuelo</a:t>
            </a:r>
            <a:r>
              <a:rPr lang="en-US" sz="3200" dirty="0">
                <a:solidFill>
                  <a:prstClr val="black"/>
                </a:solidFill>
              </a:rPr>
              <a:t> </a:t>
            </a:r>
            <a:r>
              <a:rPr lang="en-US" sz="3200" dirty="0" err="1" smtClean="0">
                <a:solidFill>
                  <a:prstClr val="black"/>
                </a:solidFill>
              </a:rPr>
              <a:t>concedidas</a:t>
            </a:r>
            <a:r>
              <a:rPr lang="en-US" sz="3200" dirty="0" smtClean="0">
                <a:solidFill>
                  <a:prstClr val="black"/>
                </a:solidFill>
              </a:rPr>
              <a:t> </a:t>
            </a:r>
            <a:r>
              <a:rPr lang="en-US" sz="3200" dirty="0">
                <a:solidFill>
                  <a:prstClr val="black"/>
                </a:solidFill>
              </a:rPr>
              <a:t>a la </a:t>
            </a:r>
            <a:r>
              <a:rPr lang="en-US" sz="3200" dirty="0" err="1">
                <a:solidFill>
                  <a:prstClr val="black"/>
                </a:solidFill>
              </a:rPr>
              <a:t>reforma</a:t>
            </a:r>
            <a:r>
              <a:rPr lang="en-US" sz="3200" dirty="0">
                <a:solidFill>
                  <a:prstClr val="black"/>
                </a:solidFill>
              </a:rPr>
              <a:t> “</a:t>
            </a:r>
            <a:r>
              <a:rPr lang="en-US" sz="3200" dirty="0" err="1">
                <a:solidFill>
                  <a:prstClr val="black"/>
                </a:solidFill>
              </a:rPr>
              <a:t>Mi</a:t>
            </a:r>
            <a:r>
              <a:rPr lang="en-US" sz="3200" dirty="0">
                <a:solidFill>
                  <a:prstClr val="black"/>
                </a:solidFill>
              </a:rPr>
              <a:t> Salud</a:t>
            </a:r>
            <a:r>
              <a:rPr lang="en-US" sz="3200" dirty="0" smtClean="0">
                <a:solidFill>
                  <a:prstClr val="black"/>
                </a:solidFill>
              </a:rPr>
              <a:t>”:</a:t>
            </a:r>
          </a:p>
          <a:p>
            <a:pPr marL="342900" lvl="0" indent="-342900">
              <a:spcBef>
                <a:spcPct val="20000"/>
              </a:spcBef>
              <a:buFont typeface="Arial" panose="020B0604020202020204" pitchFamily="34" charset="0"/>
              <a:buChar char="•"/>
            </a:pPr>
            <a:endParaRPr lang="en-US" sz="3200" dirty="0">
              <a:solidFill>
                <a:prstClr val="black"/>
              </a:solidFill>
            </a:endParaRPr>
          </a:p>
          <a:p>
            <a:pPr lvl="0">
              <a:spcBef>
                <a:spcPct val="20000"/>
              </a:spcBef>
            </a:pPr>
            <a:endParaRPr lang="en-US" sz="3200" dirty="0" smtClean="0">
              <a:solidFill>
                <a:prstClr val="black"/>
              </a:solidFill>
            </a:endParaRPr>
          </a:p>
          <a:p>
            <a:pPr lvl="0">
              <a:spcBef>
                <a:spcPct val="20000"/>
              </a:spcBef>
            </a:pPr>
            <a:endParaRPr lang="en-US" sz="3200" dirty="0">
              <a:solidFill>
                <a:prstClr val="black"/>
              </a:solidFill>
            </a:endParaRPr>
          </a:p>
          <a:p>
            <a:pPr marL="342900" indent="-342900">
              <a:spcBef>
                <a:spcPct val="20000"/>
              </a:spcBef>
              <a:buFont typeface="Arial" panose="020B0604020202020204" pitchFamily="34" charset="0"/>
              <a:buChar char="•"/>
            </a:pPr>
            <a:r>
              <a:rPr lang="en-US" sz="3200" dirty="0"/>
              <a:t>De $19,312.96 </a:t>
            </a:r>
            <a:r>
              <a:rPr lang="en-US" sz="3200" dirty="0" smtClean="0"/>
              <a:t>a </a:t>
            </a:r>
            <a:r>
              <a:rPr lang="en-US" sz="3200" dirty="0"/>
              <a:t>$5,460 </a:t>
            </a:r>
            <a:r>
              <a:rPr lang="en-US" sz="3200" dirty="0" err="1"/>
              <a:t>costo</a:t>
            </a:r>
            <a:r>
              <a:rPr lang="en-US" sz="3200" dirty="0"/>
              <a:t> </a:t>
            </a:r>
            <a:r>
              <a:rPr lang="en-US" sz="3200" dirty="0" err="1"/>
              <a:t>por</a:t>
            </a:r>
            <a:r>
              <a:rPr lang="en-US" sz="3200" dirty="0"/>
              <a:t> </a:t>
            </a:r>
            <a:r>
              <a:rPr lang="en-US" sz="3200" dirty="0" err="1"/>
              <a:t>vuelo</a:t>
            </a:r>
            <a:r>
              <a:rPr lang="en-US" sz="3200" dirty="0"/>
              <a:t> de cuidado crítico </a:t>
            </a:r>
            <a:r>
              <a:rPr lang="en-US" sz="3200" dirty="0" err="1"/>
              <a:t>en</a:t>
            </a:r>
            <a:r>
              <a:rPr lang="en-US" sz="3200" dirty="0"/>
              <a:t> un plan de </a:t>
            </a:r>
            <a:r>
              <a:rPr lang="en-US" sz="3200" dirty="0" err="1"/>
              <a:t>pago</a:t>
            </a:r>
            <a:r>
              <a:rPr lang="en-US" sz="3200" dirty="0"/>
              <a:t>.</a:t>
            </a:r>
          </a:p>
          <a:p>
            <a:pPr marL="342900" lvl="0" indent="-342900">
              <a:spcBef>
                <a:spcPct val="20000"/>
              </a:spcBef>
              <a:buFont typeface="Arial" panose="020B0604020202020204" pitchFamily="34" charset="0"/>
              <a:buChar char="•"/>
            </a:pPr>
            <a:endParaRPr lang="en-US" sz="3200" dirty="0" smtClean="0">
              <a:solidFill>
                <a:prstClr val="black"/>
              </a:solidFill>
            </a:endParaRPr>
          </a:p>
        </p:txBody>
      </p:sp>
    </p:spTree>
    <p:extLst>
      <p:ext uri="{BB962C8B-B14F-4D97-AF65-F5344CB8AC3E}">
        <p14:creationId xmlns:p14="http://schemas.microsoft.com/office/powerpoint/2010/main" val="3924217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0" cy="1143000"/>
          </a:xfrm>
        </p:spPr>
        <p:txBody>
          <a:bodyPr>
            <a:normAutofit/>
          </a:bodyPr>
          <a:lstStyle/>
          <a:p>
            <a:r>
              <a:rPr lang="es-PR" sz="4150" b="1" dirty="0" smtClean="0"/>
              <a:t>Tarifas y Regulación</a:t>
            </a:r>
            <a:endParaRPr lang="en-US" sz="4150" b="1" dirty="0"/>
          </a:p>
        </p:txBody>
      </p:sp>
      <p:sp>
        <p:nvSpPr>
          <p:cNvPr id="3" name="Content Placeholder 2"/>
          <p:cNvSpPr>
            <a:spLocks noGrp="1"/>
          </p:cNvSpPr>
          <p:nvPr>
            <p:ph idx="1"/>
          </p:nvPr>
        </p:nvSpPr>
        <p:spPr>
          <a:xfrm>
            <a:off x="76200" y="1493837"/>
            <a:ext cx="8229600" cy="4525963"/>
          </a:xfrm>
        </p:spPr>
        <p:txBody>
          <a:bodyPr>
            <a:normAutofit fontScale="92500" lnSpcReduction="10000"/>
          </a:bodyPr>
          <a:lstStyle/>
          <a:p>
            <a:r>
              <a:rPr lang="es-PR" dirty="0" smtClean="0"/>
              <a:t>Aeromed</a:t>
            </a:r>
            <a:r>
              <a:rPr lang="es-PR" dirty="0"/>
              <a:t> </a:t>
            </a:r>
            <a:r>
              <a:rPr lang="es-PR" dirty="0" smtClean="0"/>
              <a:t>factura a tono tarifas de Medicare que a nivel nacional estipulan costo por millaje mas servicios médicos abordo.  En Puerto Rico se instituye el “Flat Fee” para ajustarse a la condición del gobierno.</a:t>
            </a:r>
          </a:p>
          <a:p>
            <a:r>
              <a:rPr lang="es-PR" dirty="0" smtClean="0"/>
              <a:t>La empresa está en cumplimiento de los estándares federales con el FAA, (Administración Federal de Aviación) y estatales con la CSP, (Comisión de Servicio Público), el Departamento de Salud y nacionales como NAAMTA.</a:t>
            </a:r>
          </a:p>
          <a:p>
            <a:endParaRPr lang="en-US" dirty="0"/>
          </a:p>
        </p:txBody>
      </p:sp>
      <p:grpSp>
        <p:nvGrpSpPr>
          <p:cNvPr id="10" name="Group 9"/>
          <p:cNvGrpSpPr/>
          <p:nvPr/>
        </p:nvGrpSpPr>
        <p:grpSpPr>
          <a:xfrm>
            <a:off x="0" y="6096000"/>
            <a:ext cx="5562600" cy="776514"/>
            <a:chOff x="0" y="6096000"/>
            <a:chExt cx="5562600" cy="776514"/>
          </a:xfrm>
        </p:grpSpPr>
        <p:sp>
          <p:nvSpPr>
            <p:cNvPr id="11" name="Rounded Rectangle 10"/>
            <p:cNvSpPr/>
            <p:nvPr/>
          </p:nvSpPr>
          <p:spPr>
            <a:xfrm>
              <a:off x="381000" y="6248400"/>
              <a:ext cx="5181600" cy="533400"/>
            </a:xfrm>
            <a:prstGeom prst="roundRect">
              <a:avLst/>
            </a:prstGeom>
            <a:solidFill>
              <a:schemeClr val="tx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00200" y="6248400"/>
              <a:ext cx="3048000" cy="461665"/>
            </a:xfrm>
            <a:prstGeom prst="rect">
              <a:avLst/>
            </a:prstGeom>
            <a:noFill/>
          </p:spPr>
          <p:txBody>
            <a:bodyPr wrap="square" lIns="91440" tIns="45720" rIns="91440" bIns="45720">
              <a:spAutoFit/>
            </a:bodyPr>
            <a:lstStyle/>
            <a:p>
              <a:pPr algn="ctr"/>
              <a:r>
                <a:rPr lang="en-US" sz="2400" dirty="0">
                  <a:ln w="18415" cmpd="sng">
                    <a:solidFill>
                      <a:schemeClr val="bg1">
                        <a:lumMod val="75000"/>
                      </a:schemeClr>
                    </a:solidFill>
                    <a:prstDash val="solid"/>
                  </a:ln>
                  <a:solidFill>
                    <a:schemeClr val="bg1">
                      <a:lumMod val="75000"/>
                    </a:schemeClr>
                  </a:solidFill>
                  <a:effectLst>
                    <a:outerShdw blurRad="63500" dir="3600000" algn="tl" rotWithShape="0">
                      <a:srgbClr val="000000">
                        <a:alpha val="70000"/>
                      </a:srgbClr>
                    </a:outerShdw>
                  </a:effectLst>
                  <a:latin typeface="Century" pitchFamily="18" charset="0"/>
                </a:rPr>
                <a:t>AMRG / TMPR</a:t>
              </a:r>
            </a:p>
          </p:txBody>
        </p:sp>
        <p:grpSp>
          <p:nvGrpSpPr>
            <p:cNvPr id="13" name="Group 10"/>
            <p:cNvGrpSpPr/>
            <p:nvPr/>
          </p:nvGrpSpPr>
          <p:grpSpPr>
            <a:xfrm>
              <a:off x="0" y="6096000"/>
              <a:ext cx="762000" cy="776514"/>
              <a:chOff x="0" y="0"/>
              <a:chExt cx="3057748" cy="3130550"/>
            </a:xfrm>
          </p:grpSpPr>
          <p:sp>
            <p:nvSpPr>
              <p:cNvPr id="14" name="Oval 13"/>
              <p:cNvSpPr/>
              <p:nvPr/>
            </p:nvSpPr>
            <p:spPr>
              <a:xfrm>
                <a:off x="228600" y="228600"/>
                <a:ext cx="2590800" cy="2667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dirty="0">
                  <a:solidFill>
                    <a:schemeClr val="bg1"/>
                  </a:solidFill>
                </a:endParaRPr>
              </a:p>
            </p:txBody>
          </p:sp>
          <p:pic>
            <p:nvPicPr>
              <p:cNvPr id="15" name="Picture 14" descr="phot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3057748" cy="3130550"/>
              </a:xfrm>
              <a:prstGeom prst="rect">
                <a:avLst/>
              </a:prstGeom>
            </p:spPr>
          </p:pic>
        </p:grpSp>
      </p:grpSp>
    </p:spTree>
    <p:extLst>
      <p:ext uri="{BB962C8B-B14F-4D97-AF65-F5344CB8AC3E}">
        <p14:creationId xmlns:p14="http://schemas.microsoft.com/office/powerpoint/2010/main" val="1227062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1316</TotalTime>
  <Words>1025</Words>
  <Application>Microsoft Office PowerPoint</Application>
  <PresentationFormat>On-screen Show (4:3)</PresentationFormat>
  <Paragraphs>86</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Acrobat Document</vt:lpstr>
      <vt:lpstr>PowerPoint Presentation</vt:lpstr>
      <vt:lpstr>Trasfondo de AEROMED</vt:lpstr>
      <vt:lpstr>Trasfondo de AEROMED</vt:lpstr>
      <vt:lpstr>TRASFONDO SITUACIÓN ACTUAL</vt:lpstr>
      <vt:lpstr>TRASFONDO SITUACIÓN ACTUAL</vt:lpstr>
      <vt:lpstr>TRASFONDO SITUACIÓN ACTUAL</vt:lpstr>
      <vt:lpstr>TRASFONDO SITUACIÓN ACTUAL</vt:lpstr>
      <vt:lpstr>TRASFONDO SITUACIÓN ACTUAL</vt:lpstr>
      <vt:lpstr>Tarifas y Regulación</vt:lpstr>
      <vt:lpstr>NAAMTA National Standards</vt:lpstr>
      <vt:lpstr>NAAMTA National Standards</vt:lpstr>
      <vt:lpstr>Tarifa: Departamento de Salud</vt:lpstr>
      <vt:lpstr>OPERACIÓN DE LA AMBULANCIA AÉREA</vt:lpstr>
      <vt:lpstr>OPERACIÓN DE LA AMBULANCIA AÉREA</vt:lpstr>
      <vt:lpstr>OPERACIÓN DE LA AMBULANCIA AÉREA</vt:lpstr>
      <vt:lpstr>LA SALUD NO TIENE PRECIO </vt:lpstr>
      <vt:lpstr>LA SALUD NO TIENE PRECIO</vt:lpstr>
      <vt:lpstr>PowerPoint Presentation</vt:lpstr>
      <vt:lpstr>Equipo especializado</vt:lpstr>
      <vt:lpstr>Comparación de naves</vt:lpstr>
    </vt:vector>
  </TitlesOfParts>
  <Company>Aeromed Services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Aeromed - PC3</dc:creator>
  <cp:lastModifiedBy>Dispatch2</cp:lastModifiedBy>
  <cp:revision>86</cp:revision>
  <cp:lastPrinted>2014-09-16T02:10:56Z</cp:lastPrinted>
  <dcterms:created xsi:type="dcterms:W3CDTF">2014-02-03T17:51:21Z</dcterms:created>
  <dcterms:modified xsi:type="dcterms:W3CDTF">2014-09-16T12:10:47Z</dcterms:modified>
</cp:coreProperties>
</file>